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15"/>
  </p:notesMasterIdLst>
  <p:handoutMasterIdLst>
    <p:handoutMasterId r:id="rId16"/>
  </p:handoutMasterIdLst>
  <p:sldIdLst>
    <p:sldId id="517" r:id="rId2"/>
    <p:sldId id="520" r:id="rId3"/>
    <p:sldId id="557" r:id="rId4"/>
    <p:sldId id="556" r:id="rId5"/>
    <p:sldId id="555" r:id="rId6"/>
    <p:sldId id="560" r:id="rId7"/>
    <p:sldId id="558" r:id="rId8"/>
    <p:sldId id="559" r:id="rId9"/>
    <p:sldId id="561" r:id="rId10"/>
    <p:sldId id="562" r:id="rId11"/>
    <p:sldId id="554" r:id="rId12"/>
    <p:sldId id="514" r:id="rId13"/>
    <p:sldId id="308" r:id="rId14"/>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B3E3D0"/>
    <a:srgbClr val="6EA6FF"/>
    <a:srgbClr val="FF9900"/>
    <a:srgbClr val="FF9966"/>
    <a:srgbClr val="373D42"/>
    <a:srgbClr val="FFCC66"/>
    <a:srgbClr val="868D95"/>
    <a:srgbClr val="6F6F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900E2-189D-48AF-8585-C04B945C0830}" v="22" dt="2020-06-10T09:11:18.520"/>
    <p1510:client id="{93A7F78C-0A55-474B-A491-7E44FEF03691}" v="130" dt="2020-06-10T12:10:05.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84" autoAdjust="0"/>
    <p:restoredTop sz="96265" autoAdjust="0"/>
  </p:normalViewPr>
  <p:slideViewPr>
    <p:cSldViewPr snapToGrid="0" snapToObjects="1">
      <p:cViewPr varScale="1">
        <p:scale>
          <a:sx n="142" d="100"/>
          <a:sy n="142" d="100"/>
        </p:scale>
        <p:origin x="1164" y="114"/>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36" d="100"/>
          <a:sy n="136" d="100"/>
        </p:scale>
        <p:origin x="39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Rundwal" clId="Web-{93A7F78C-0A55-474B-A491-7E44FEF03691}"/>
    <pc:docChg chg="modSld">
      <pc:chgData name="Pooja Rundwal" userId="" providerId="" clId="Web-{93A7F78C-0A55-474B-A491-7E44FEF03691}" dt="2020-06-10T12:10:05.862" v="129" actId="20577"/>
      <pc:docMkLst>
        <pc:docMk/>
      </pc:docMkLst>
      <pc:sldChg chg="modSp">
        <pc:chgData name="Pooja Rundwal" userId="" providerId="" clId="Web-{93A7F78C-0A55-474B-A491-7E44FEF03691}" dt="2020-06-10T12:10:05.862" v="128" actId="20577"/>
        <pc:sldMkLst>
          <pc:docMk/>
          <pc:sldMk cId="1932853103" sldId="557"/>
        </pc:sldMkLst>
        <pc:spChg chg="mod">
          <ac:chgData name="Pooja Rundwal" userId="" providerId="" clId="Web-{93A7F78C-0A55-474B-A491-7E44FEF03691}" dt="2020-06-10T12:10:05.862" v="128" actId="20577"/>
          <ac:spMkLst>
            <pc:docMk/>
            <pc:sldMk cId="1932853103" sldId="557"/>
            <ac:spMk id="4" creationId="{9D5544E7-ACD1-4AE4-9B8F-9D9AA9AB9F3F}"/>
          </ac:spMkLst>
        </pc:spChg>
      </pc:sldChg>
    </pc:docChg>
  </pc:docChgLst>
  <pc:docChgLst>
    <pc:chgData name="Pooja Rundwal" clId="Web-{696900E2-189D-48AF-8585-C04B945C0830}"/>
    <pc:docChg chg="modSld">
      <pc:chgData name="Pooja Rundwal" userId="" providerId="" clId="Web-{696900E2-189D-48AF-8585-C04B945C0830}" dt="2020-06-10T09:11:18.520" v="16" actId="14100"/>
      <pc:docMkLst>
        <pc:docMk/>
      </pc:docMkLst>
      <pc:sldChg chg="modSp">
        <pc:chgData name="Pooja Rundwal" userId="" providerId="" clId="Web-{696900E2-189D-48AF-8585-C04B945C0830}" dt="2020-06-10T09:10:55.395" v="10" actId="20577"/>
        <pc:sldMkLst>
          <pc:docMk/>
          <pc:sldMk cId="1435916149" sldId="517"/>
        </pc:sldMkLst>
        <pc:spChg chg="mod">
          <ac:chgData name="Pooja Rundwal" userId="" providerId="" clId="Web-{696900E2-189D-48AF-8585-C04B945C0830}" dt="2020-06-10T09:10:55.395" v="10" actId="20577"/>
          <ac:spMkLst>
            <pc:docMk/>
            <pc:sldMk cId="1435916149" sldId="517"/>
            <ac:spMk id="2" creationId="{A7F3659B-67F7-DC44-9AFC-E37F75135431}"/>
          </ac:spMkLst>
        </pc:spChg>
      </pc:sldChg>
      <pc:sldChg chg="modSp">
        <pc:chgData name="Pooja Rundwal" userId="" providerId="" clId="Web-{696900E2-189D-48AF-8585-C04B945C0830}" dt="2020-06-10T09:11:18.520" v="16" actId="14100"/>
        <pc:sldMkLst>
          <pc:docMk/>
          <pc:sldMk cId="1738745665" sldId="520"/>
        </pc:sldMkLst>
        <pc:spChg chg="mod">
          <ac:chgData name="Pooja Rundwal" userId="" providerId="" clId="Web-{696900E2-189D-48AF-8585-C04B945C0830}" dt="2020-06-10T09:11:12.442" v="15" actId="14100"/>
          <ac:spMkLst>
            <pc:docMk/>
            <pc:sldMk cId="1738745665" sldId="520"/>
            <ac:spMk id="12" creationId="{97E04D0C-FE31-4060-9FC9-937BA038DEE7}"/>
          </ac:spMkLst>
        </pc:spChg>
        <pc:picChg chg="mod">
          <ac:chgData name="Pooja Rundwal" userId="" providerId="" clId="Web-{696900E2-189D-48AF-8585-C04B945C0830}" dt="2020-06-10T09:11:18.520" v="16" actId="14100"/>
          <ac:picMkLst>
            <pc:docMk/>
            <pc:sldMk cId="1738745665" sldId="520"/>
            <ac:picMk id="14" creationId="{884C593B-5DEF-4E03-865F-7CC5CEDD7F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286774" y="8703030"/>
            <a:ext cx="341241" cy="228600"/>
          </a:xfrm>
          <a:prstGeom prst="rect">
            <a:avLst/>
          </a:prstGeom>
        </p:spPr>
        <p:txBody>
          <a:bodyPr vert="horz" lIns="0" tIns="0" rIns="0" bIns="0" rtlCol="0" anchor="b"/>
          <a:lstStyle>
            <a:lvl1pPr algn="r">
              <a:defRPr sz="6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09550"/>
            <a:ext cx="3250659" cy="1855512"/>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200375"/>
            <a:ext cx="6409944" cy="651227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18071"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bg1"/>
                </a:solidFill>
                <a:latin typeface="IBM Plex Sans Light" panose="020B0403050203000203" pitchFamily="34" charset="77"/>
              </a:defRPr>
            </a:lvl1pPr>
          </a:lstStyle>
          <a:p>
            <a:r>
              <a:rPr lang="en-US"/>
              <a:t>IBM Security / © 2019 IBM Corporation</a:t>
            </a:r>
            <a:endParaRPr lang="en-US" dirty="0"/>
          </a:p>
        </p:txBody>
      </p:sp>
      <p:sp>
        <p:nvSpPr>
          <p:cNvPr id="3" name="Header Placeholder 2">
            <a:extLst>
              <a:ext uri="{FF2B5EF4-FFF2-40B4-BE49-F238E27FC236}">
                <a16:creationId xmlns:a16="http://schemas.microsoft.com/office/drawing/2014/main" id="{2C2D0E51-979C-BA43-BE00-6BBE4A7C1394}"/>
              </a:ext>
            </a:extLst>
          </p:cNvPr>
          <p:cNvSpPr>
            <a:spLocks noGrp="1"/>
          </p:cNvSpPr>
          <p:nvPr>
            <p:ph type="hdr" sz="quarter"/>
          </p:nvPr>
        </p:nvSpPr>
        <p:spPr>
          <a:xfrm>
            <a:off x="218071" y="230186"/>
            <a:ext cx="1585600" cy="621691"/>
          </a:xfrm>
          <a:prstGeom prst="rect">
            <a:avLst/>
          </a:prstGeom>
        </p:spPr>
        <p:txBody>
          <a:bodyPr vert="horz" lIns="0" tIns="0" rIns="0" bIns="0" rtlCol="0" anchor="t" anchorCtr="0"/>
          <a:lstStyle>
            <a:lvl1pPr>
              <a:defRPr lang="en-US" sz="600" b="0" i="0" dirty="0">
                <a:solidFill>
                  <a:schemeClr val="bg1"/>
                </a:solidFill>
                <a:latin typeface="IBM Plex Sans Light" panose="020B0403050203000203" pitchFamily="34" charset="77"/>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pos="2160" userDrawn="1">
          <p15:clr>
            <a:srgbClr val="F26B43"/>
          </p15:clr>
        </p15:guide>
        <p15:guide id="3" orient="horz" pos="1308" userDrawn="1">
          <p15:clr>
            <a:srgbClr val="F26B43"/>
          </p15:clr>
        </p15:guide>
        <p15:guide id="4" orient="horz" pos="13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BA509C9A-5417-CE42-AA2A-D836378792BC}"/>
              </a:ext>
            </a:extLst>
          </p:cNvPr>
          <p:cNvSpPr>
            <a:spLocks noGrp="1"/>
          </p:cNvSpPr>
          <p:nvPr>
            <p:ph type="hdr" sz="quarter"/>
          </p:nvPr>
        </p:nvSpPr>
        <p:spPr/>
        <p:txBody>
          <a:bodyPr/>
          <a:lstStyle/>
          <a:p>
            <a:endParaRPr lang="en-US" dirty="0"/>
          </a:p>
        </p:txBody>
      </p:sp>
      <p:sp>
        <p:nvSpPr>
          <p:cNvPr id="10" name="Notes Placeholder 9">
            <a:extLst>
              <a:ext uri="{FF2B5EF4-FFF2-40B4-BE49-F238E27FC236}">
                <a16:creationId xmlns:a16="http://schemas.microsoft.com/office/drawing/2014/main" id="{B60A2353-1BE5-F84D-820F-E1377842F6E2}"/>
              </a:ext>
            </a:extLst>
          </p:cNvPr>
          <p:cNvSpPr>
            <a:spLocks noGrp="1"/>
          </p:cNvSpPr>
          <p:nvPr>
            <p:ph type="body" idx="1"/>
          </p:nvPr>
        </p:nvSpPr>
        <p:spPr/>
        <p:txBody>
          <a:bodyPr/>
          <a:lstStyle/>
          <a:p>
            <a:pPr marL="171450" indent="-171450" defTabSz="914400" fontAlgn="base">
              <a:lnSpc>
                <a:spcPct val="90000"/>
              </a:lnSpc>
              <a:spcBef>
                <a:spcPct val="0"/>
              </a:spcBef>
              <a:spcAft>
                <a:spcPts val="600"/>
              </a:spcAft>
              <a:buFont typeface="Arial" panose="020B0604020202020204" pitchFamily="34" charset="0"/>
              <a:buChar char="•"/>
            </a:pPr>
            <a:r>
              <a:rPr kumimoji="0" lang="en-US" sz="1000" b="0" i="0" u="none" strike="noStrike" cap="none" normalizeH="0" baseline="0" dirty="0">
                <a:ln>
                  <a:noFill/>
                </a:ln>
                <a:effectLst/>
                <a:latin typeface="IBM Plex Sans" charset="0"/>
                <a:ea typeface="IBM Plex Sans" charset="0"/>
                <a:cs typeface="IBM Plex Sans" charset="0"/>
              </a:rPr>
              <a:t>Do not place photos or images on cover pages.</a:t>
            </a:r>
          </a:p>
          <a:p>
            <a:pPr marL="171450" indent="-171450" defTabSz="914400" fontAlgn="base">
              <a:lnSpc>
                <a:spcPct val="90000"/>
              </a:lnSpc>
              <a:spcBef>
                <a:spcPct val="0"/>
              </a:spcBef>
              <a:spcAft>
                <a:spcPts val="600"/>
              </a:spcAft>
              <a:buFont typeface="Arial" panose="020B0604020202020204" pitchFamily="34" charset="0"/>
              <a:buChar char="•"/>
            </a:pPr>
            <a:r>
              <a:rPr lang="en-US" sz="1000" dirty="0">
                <a:latin typeface="IBM Plex Sans" charset="0"/>
                <a:ea typeface="IBM Plex Sans" charset="0"/>
                <a:cs typeface="IBM Plex Sans" charset="0"/>
              </a:rPr>
              <a:t>Please remove this information box before using this cover page.</a:t>
            </a:r>
            <a:endParaRPr kumimoji="0" lang="en-US" sz="1000" b="0" i="0" u="none" strike="noStrike" cap="none" normalizeH="0" baseline="0" dirty="0">
              <a:ln>
                <a:noFill/>
              </a:ln>
              <a:effectLst/>
              <a:latin typeface="IBM Plex Sans" charset="0"/>
              <a:ea typeface="IBM Plex Sans" charset="0"/>
              <a:cs typeface="IBM Plex Sans" charset="0"/>
            </a:endParaRPr>
          </a:p>
        </p:txBody>
      </p:sp>
    </p:spTree>
    <p:extLst>
      <p:ext uri="{BB962C8B-B14F-4D97-AF65-F5344CB8AC3E}">
        <p14:creationId xmlns:p14="http://schemas.microsoft.com/office/powerpoint/2010/main" val="373159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a:xfrm>
            <a:off x="218071" y="2190750"/>
            <a:ext cx="6409944" cy="6512279"/>
          </a:xfr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7EC0105C-CA9B-2941-9228-2E022FECA4E5}"/>
              </a:ext>
            </a:extLst>
          </p:cNvPr>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230188"/>
            <a:ext cx="3182937" cy="1790700"/>
          </a:xfrm>
        </p:spPr>
      </p:sp>
      <p:sp>
        <p:nvSpPr>
          <p:cNvPr id="3" name="Notes Placeholder 2"/>
          <p:cNvSpPr>
            <a:spLocks noGrp="1"/>
          </p:cNvSpPr>
          <p:nvPr>
            <p:ph type="body" idx="1"/>
          </p:nvPr>
        </p:nvSpPr>
        <p:spPr>
          <a:xfrm>
            <a:off x="224591" y="2190750"/>
            <a:ext cx="6407235" cy="6200861"/>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C10C545B-750E-9843-8990-02C1866859F3}"/>
              </a:ext>
            </a:extLst>
          </p:cNvPr>
          <p:cNvSpPr>
            <a:spLocks noGrp="1"/>
          </p:cNvSpPr>
          <p:nvPr>
            <p:ph type="hdr" sz="quarter"/>
          </p:nvPr>
        </p:nvSpPr>
        <p:spPr>
          <a:xfrm>
            <a:off x="218071" y="230186"/>
            <a:ext cx="1585600" cy="621691"/>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71989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9039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91245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67141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3606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256888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48468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103751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02" r:id="rId2"/>
    <p:sldLayoutId id="2147483978" r:id="rId3"/>
    <p:sldLayoutId id="2147484114" r:id="rId4"/>
    <p:sldLayoutId id="2147483980" r:id="rId5"/>
    <p:sldLayoutId id="2147483979" r:id="rId6"/>
    <p:sldLayoutId id="2147483827" r:id="rId7"/>
    <p:sldLayoutId id="2147483962" r:id="rId8"/>
    <p:sldLayoutId id="2147483835" r:id="rId9"/>
    <p:sldLayoutId id="2147483836" r:id="rId10"/>
    <p:sldLayoutId id="2147483840" r:id="rId11"/>
    <p:sldLayoutId id="2147483828" r:id="rId12"/>
    <p:sldLayoutId id="2147483977" r:id="rId13"/>
    <p:sldLayoutId id="2147484048" r:id="rId14"/>
    <p:sldLayoutId id="2147483832" r:id="rId15"/>
    <p:sldLayoutId id="2147483985" r:id="rId16"/>
    <p:sldLayoutId id="2147483850" r:id="rId17"/>
    <p:sldLayoutId id="2147483988" r:id="rId18"/>
    <p:sldLayoutId id="2147483830" r:id="rId19"/>
    <p:sldLayoutId id="2147483843" r:id="rId20"/>
    <p:sldLayoutId id="2147483845" r:id="rId21"/>
    <p:sldLayoutId id="2147484115" r:id="rId22"/>
    <p:sldLayoutId id="2147483847" r:id="rId23"/>
    <p:sldLayoutId id="2147483848" r:id="rId24"/>
    <p:sldLayoutId id="2147483851" r:id="rId25"/>
    <p:sldLayoutId id="2147483854" r:id="rId26"/>
    <p:sldLayoutId id="2147483855" r:id="rId27"/>
    <p:sldLayoutId id="2147484119" r:id="rId28"/>
    <p:sldLayoutId id="2147483826" r:id="rId29"/>
    <p:sldLayoutId id="2147483856" r:id="rId30"/>
    <p:sldLayoutId id="2147483857"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3.png"/><Relationship Id="rId21" Type="http://schemas.openxmlformats.org/officeDocument/2006/relationships/image" Target="../media/image29.png"/><Relationship Id="rId7" Type="http://schemas.openxmlformats.org/officeDocument/2006/relationships/image" Target="../media/image17.png"/><Relationship Id="rId12" Type="http://schemas.microsoft.com/office/2007/relationships/hdphoto" Target="../media/hdphoto2.wdp"/><Relationship Id="rId17"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0.png"/><Relationship Id="rId24" Type="http://schemas.openxmlformats.org/officeDocument/2006/relationships/image" Target="../media/image32.svg"/><Relationship Id="rId5" Type="http://schemas.openxmlformats.org/officeDocument/2006/relationships/image" Target="../media/image15.png"/><Relationship Id="rId15" Type="http://schemas.openxmlformats.org/officeDocument/2006/relationships/image" Target="../media/image23.png"/><Relationship Id="rId23"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659B-67F7-DC44-9AFC-E37F75135431}"/>
              </a:ext>
            </a:extLst>
          </p:cNvPr>
          <p:cNvSpPr>
            <a:spLocks noGrp="1"/>
          </p:cNvSpPr>
          <p:nvPr>
            <p:ph type="title"/>
          </p:nvPr>
        </p:nvSpPr>
        <p:spPr>
          <a:xfrm>
            <a:off x="210311" y="201168"/>
            <a:ext cx="7009997" cy="2370582"/>
          </a:xfrm>
        </p:spPr>
        <p:txBody>
          <a:bodyPr/>
          <a:lstStyle/>
          <a:p>
            <a:r>
              <a:rPr lang="en-US" dirty="0">
                <a:latin typeface="IBM Plex Sans"/>
              </a:rPr>
              <a:t>Call For Code 2020</a:t>
            </a:r>
            <a:br>
              <a:rPr lang="en-US" dirty="0"/>
            </a:br>
            <a:r>
              <a:rPr lang="en-US" dirty="0">
                <a:latin typeface="IBM Plex Sans"/>
              </a:rPr>
              <a:t>Integrated Healthcare system (IHS)</a:t>
            </a:r>
            <a:br>
              <a:rPr lang="en-US" dirty="0"/>
            </a:br>
            <a:r>
              <a:rPr lang="en-US" dirty="0">
                <a:latin typeface="IBM Plex Sans"/>
              </a:rPr>
              <a:t>—</a:t>
            </a:r>
            <a:br>
              <a:rPr lang="en-US" dirty="0"/>
            </a:br>
            <a:r>
              <a:rPr lang="en-US" sz="1400" dirty="0">
                <a:latin typeface="IBM Plex Sans"/>
              </a:rPr>
              <a:t>Vinod </a:t>
            </a:r>
            <a:r>
              <a:rPr lang="en-US" sz="1400" dirty="0" err="1">
                <a:latin typeface="IBM Plex Sans"/>
              </a:rPr>
              <a:t>Valecha</a:t>
            </a:r>
            <a:r>
              <a:rPr lang="en-US" sz="1400" dirty="0">
                <a:latin typeface="IBM Plex Sans"/>
              </a:rPr>
              <a:t>, Developer, Cloud Pak System – Security &amp; Compliance</a:t>
            </a:r>
            <a:br>
              <a:rPr lang="en-US" sz="1400" dirty="0"/>
            </a:br>
            <a:r>
              <a:rPr lang="en-US" sz="1400" dirty="0">
                <a:latin typeface="IBM Plex Sans"/>
              </a:rPr>
              <a:t>Sanjay Panchal, Chief </a:t>
            </a:r>
            <a:r>
              <a:rPr lang="en-US" sz="1400" dirty="0" err="1">
                <a:latin typeface="IBM Plex Sans"/>
              </a:rPr>
              <a:t>Programmar</a:t>
            </a:r>
            <a:r>
              <a:rPr lang="en-US" sz="1400" dirty="0">
                <a:latin typeface="IBM Plex Sans"/>
              </a:rPr>
              <a:t>, SKLM</a:t>
            </a:r>
            <a:br>
              <a:rPr lang="en-US" sz="1400" dirty="0"/>
            </a:br>
            <a:r>
              <a:rPr lang="en-US" sz="1400" dirty="0">
                <a:latin typeface="IBM Plex Sans"/>
              </a:rPr>
              <a:t>Chintan Thaker, Dev Lead, SKLM</a:t>
            </a:r>
            <a:br>
              <a:rPr lang="en-US" sz="1400" dirty="0"/>
            </a:br>
            <a:r>
              <a:rPr lang="en-US" sz="1400" dirty="0">
                <a:latin typeface="IBM Plex Sans"/>
              </a:rPr>
              <a:t>Rinkesh Bansal, Dev &amp; Release Manager, SKLM &amp; GDE</a:t>
            </a:r>
            <a:br>
              <a:rPr lang="en-US" sz="1400" dirty="0">
                <a:latin typeface="IBM Plex Sans"/>
              </a:rPr>
            </a:br>
            <a:r>
              <a:rPr lang="en-US" sz="1400" dirty="0">
                <a:latin typeface="IBM Plex Sans"/>
              </a:rPr>
              <a:t>Pooja </a:t>
            </a:r>
            <a:r>
              <a:rPr lang="en-US" sz="1400" dirty="0" err="1">
                <a:latin typeface="IBM Plex Sans"/>
              </a:rPr>
              <a:t>Rundwal</a:t>
            </a:r>
            <a:r>
              <a:rPr lang="en-US" sz="1400" dirty="0">
                <a:latin typeface="IBM Plex Sans"/>
              </a:rPr>
              <a:t>, Test Manager, </a:t>
            </a:r>
            <a:r>
              <a:rPr lang="en-US" sz="1400" dirty="0" err="1">
                <a:latin typeface="IBM Plex Sans"/>
              </a:rPr>
              <a:t>iDRM</a:t>
            </a:r>
            <a:endParaRPr lang="en-US" dirty="0" err="1">
              <a:latin typeface="IBM Plex Sans"/>
            </a:endParaRPr>
          </a:p>
        </p:txBody>
      </p:sp>
    </p:spTree>
    <p:extLst>
      <p:ext uri="{BB962C8B-B14F-4D97-AF65-F5344CB8AC3E}">
        <p14:creationId xmlns:p14="http://schemas.microsoft.com/office/powerpoint/2010/main" val="143591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617C-533F-45A9-B4DE-BB24E1D04BDB}"/>
              </a:ext>
            </a:extLst>
          </p:cNvPr>
          <p:cNvSpPr>
            <a:spLocks noGrp="1"/>
          </p:cNvSpPr>
          <p:nvPr>
            <p:ph type="title"/>
          </p:nvPr>
        </p:nvSpPr>
        <p:spPr/>
        <p:txBody>
          <a:bodyPr/>
          <a:lstStyle/>
          <a:p>
            <a:r>
              <a:rPr lang="en-US" dirty="0"/>
              <a:t>Benefits</a:t>
            </a:r>
            <a:endParaRPr lang="en-IN" dirty="0"/>
          </a:p>
        </p:txBody>
      </p:sp>
      <p:sp>
        <p:nvSpPr>
          <p:cNvPr id="7" name="Footer Placeholder 6">
            <a:extLst>
              <a:ext uri="{FF2B5EF4-FFF2-40B4-BE49-F238E27FC236}">
                <a16:creationId xmlns:a16="http://schemas.microsoft.com/office/drawing/2014/main" id="{DB679E71-FB5D-4C3C-8DA8-6EDADB9E158A}"/>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BBFF23C-0666-4E5D-B5F6-882B95FCD9EF}"/>
              </a:ext>
            </a:extLst>
          </p:cNvPr>
          <p:cNvSpPr>
            <a:spLocks noGrp="1"/>
          </p:cNvSpPr>
          <p:nvPr>
            <p:ph type="sldNum" sz="quarter" idx="17"/>
          </p:nvPr>
        </p:nvSpPr>
        <p:spPr/>
        <p:txBody>
          <a:bodyPr/>
          <a:lstStyle/>
          <a:p>
            <a:fld id="{59395FB3-9C97-154F-86B2-7E381B951268}" type="slidenum">
              <a:rPr lang="en-US" smtClean="0"/>
              <a:pPr/>
              <a:t>10</a:t>
            </a:fld>
            <a:endParaRPr lang="en-US" dirty="0"/>
          </a:p>
        </p:txBody>
      </p:sp>
      <p:sp>
        <p:nvSpPr>
          <p:cNvPr id="11" name="TextBox 10">
            <a:extLst>
              <a:ext uri="{FF2B5EF4-FFF2-40B4-BE49-F238E27FC236}">
                <a16:creationId xmlns:a16="http://schemas.microsoft.com/office/drawing/2014/main" id="{7CE8EC9E-706B-463D-A40B-9F1E288A4FA3}"/>
              </a:ext>
            </a:extLst>
          </p:cNvPr>
          <p:cNvSpPr txBox="1"/>
          <p:nvPr/>
        </p:nvSpPr>
        <p:spPr>
          <a:xfrm>
            <a:off x="228598" y="699247"/>
            <a:ext cx="8587347" cy="4185761"/>
          </a:xfrm>
          <a:prstGeom prst="rect">
            <a:avLst/>
          </a:prstGeom>
          <a:noFill/>
        </p:spPr>
        <p:txBody>
          <a:bodyPr wrap="square" rtlCol="0" anchor="t">
            <a:spAutoFit/>
          </a:bodyPr>
          <a:lstStyle/>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Integrated system for storing and managing Medical Health information of all citizens and healthcare practitioners &amp; services</a:t>
            </a:r>
          </a:p>
          <a:p>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Easy to scale to global level</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Reduce complications &amp; deaths due to non-availability of medical facilities, due to partial information provided to doctors, </a:t>
            </a:r>
            <a:r>
              <a:rPr lang="en-US" sz="1400" dirty="0" err="1">
                <a:solidFill>
                  <a:schemeClr val="bg1"/>
                </a:solidFill>
                <a:latin typeface="IBM Plex Sans" charset="0"/>
                <a:ea typeface="IBM Plex Sans" charset="0"/>
                <a:cs typeface="IBM Plex Sans" charset="0"/>
              </a:rPr>
              <a:t>etc</a:t>
            </a:r>
            <a:r>
              <a:rPr lang="en-US" sz="1400" dirty="0">
                <a:solidFill>
                  <a:schemeClr val="bg1"/>
                </a:solidFill>
                <a:latin typeface="IBM Plex Sans" charset="0"/>
                <a:ea typeface="IBM Plex Sans" charset="0"/>
                <a:cs typeface="IBM Plex Sans" charset="0"/>
              </a:rPr>
              <a:t>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Correct medical history will lead to correct treatment during emergencies</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Getting Risk insights which will help discover new diseases early and save millions of life</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Easy to book for medical facilities</a:t>
            </a:r>
            <a:br>
              <a:rPr lang="en-US" sz="1400" dirty="0">
                <a:solidFill>
                  <a:schemeClr val="bg1"/>
                </a:solidFill>
                <a:latin typeface="IBM Plex Sans" charset="0"/>
                <a:ea typeface="IBM Plex Sans" charset="0"/>
                <a:cs typeface="IBM Plex Sans" charset="0"/>
              </a:rPr>
            </a:b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Panic alarm for senior citizens and emergency situations</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falsification of patient information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1539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6419088" cy="332399"/>
          </a:xfrm>
        </p:spPr>
        <p:txBody>
          <a:bodyPr/>
          <a:lstStyle/>
          <a:p>
            <a:r>
              <a:rPr lang="en-IN" dirty="0"/>
              <a:t>Roadmap</a:t>
            </a:r>
          </a:p>
        </p:txBody>
      </p:sp>
      <p:sp>
        <p:nvSpPr>
          <p:cNvPr id="5" name="Footer Placeholder 6">
            <a:extLst>
              <a:ext uri="{FF2B5EF4-FFF2-40B4-BE49-F238E27FC236}">
                <a16:creationId xmlns:a16="http://schemas.microsoft.com/office/drawing/2014/main" id="{6C97F2C9-2297-475D-8676-3E9975A8D922}"/>
              </a:ext>
            </a:extLst>
          </p:cNvPr>
          <p:cNvSpPr>
            <a:spLocks noGrp="1"/>
          </p:cNvSpPr>
          <p:nvPr>
            <p:ph type="ftr" sz="quarter" idx="16"/>
          </p:nvPr>
        </p:nvSpPr>
        <p:spPr>
          <a:xfrm>
            <a:off x="228599" y="4825970"/>
            <a:ext cx="1916722" cy="91440"/>
          </a:xfrm>
        </p:spPr>
        <p:txBody>
          <a:bodyPr/>
          <a:lstStyle/>
          <a:p>
            <a:r>
              <a:rPr lang="en-US" dirty="0"/>
              <a:t>IBM Security / © 2020 IBM Corporation</a:t>
            </a:r>
          </a:p>
        </p:txBody>
      </p:sp>
      <p:grpSp>
        <p:nvGrpSpPr>
          <p:cNvPr id="17" name="Group 16">
            <a:extLst>
              <a:ext uri="{FF2B5EF4-FFF2-40B4-BE49-F238E27FC236}">
                <a16:creationId xmlns:a16="http://schemas.microsoft.com/office/drawing/2014/main" id="{A5FC53AE-5E6E-455E-95E3-FA64D7C27429}"/>
              </a:ext>
            </a:extLst>
          </p:cNvPr>
          <p:cNvGrpSpPr/>
          <p:nvPr/>
        </p:nvGrpSpPr>
        <p:grpSpPr>
          <a:xfrm>
            <a:off x="242456" y="690539"/>
            <a:ext cx="2376054" cy="1186752"/>
            <a:chOff x="242456" y="690539"/>
            <a:chExt cx="2376054" cy="1186752"/>
          </a:xfrm>
        </p:grpSpPr>
        <p:sp>
          <p:nvSpPr>
            <p:cNvPr id="3" name="Arrow: Chevron 2">
              <a:extLst>
                <a:ext uri="{FF2B5EF4-FFF2-40B4-BE49-F238E27FC236}">
                  <a16:creationId xmlns:a16="http://schemas.microsoft.com/office/drawing/2014/main" id="{9CA22D78-F67F-4B31-9F69-AA1169DE3B9A}"/>
                </a:ext>
              </a:extLst>
            </p:cNvPr>
            <p:cNvSpPr/>
            <p:nvPr/>
          </p:nvSpPr>
          <p:spPr bwMode="auto">
            <a:xfrm>
              <a:off x="242456" y="1316182"/>
              <a:ext cx="2376054" cy="561109"/>
            </a:xfrm>
            <a:prstGeom prst="chevron">
              <a:avLst/>
            </a:prstGeom>
            <a:solidFill>
              <a:schemeClr val="accent2">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Phase-1 (Call for Code 2020)</a:t>
              </a:r>
            </a:p>
          </p:txBody>
        </p:sp>
        <p:sp>
          <p:nvSpPr>
            <p:cNvPr id="9" name="Rectangle 8" descr="Cupcake">
              <a:extLst>
                <a:ext uri="{FF2B5EF4-FFF2-40B4-BE49-F238E27FC236}">
                  <a16:creationId xmlns:a16="http://schemas.microsoft.com/office/drawing/2014/main" id="{20B86E1D-1FCF-435D-AD8A-89563A99A423}"/>
                </a:ext>
              </a:extLst>
            </p:cNvPr>
            <p:cNvSpPr/>
            <p:nvPr/>
          </p:nvSpPr>
          <p:spPr>
            <a:xfrm>
              <a:off x="1157011" y="690539"/>
              <a:ext cx="403208" cy="36385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p:spPr>
          <p:txBody>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89AB09B4-F8B2-4096-9A78-5AEAD795F98D}"/>
                </a:ext>
              </a:extLst>
            </p:cNvPr>
            <p:cNvSpPr txBox="1"/>
            <p:nvPr/>
          </p:nvSpPr>
          <p:spPr>
            <a:xfrm>
              <a:off x="995671" y="1003516"/>
              <a:ext cx="101763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Cupcake</a:t>
              </a:r>
            </a:p>
          </p:txBody>
        </p:sp>
      </p:grpSp>
      <p:grpSp>
        <p:nvGrpSpPr>
          <p:cNvPr id="16" name="Group 15">
            <a:extLst>
              <a:ext uri="{FF2B5EF4-FFF2-40B4-BE49-F238E27FC236}">
                <a16:creationId xmlns:a16="http://schemas.microsoft.com/office/drawing/2014/main" id="{2200857C-54EC-4CF1-A492-7AD5BE9EF524}"/>
              </a:ext>
            </a:extLst>
          </p:cNvPr>
          <p:cNvGrpSpPr/>
          <p:nvPr/>
        </p:nvGrpSpPr>
        <p:grpSpPr>
          <a:xfrm>
            <a:off x="2881747" y="652684"/>
            <a:ext cx="2376054" cy="1224606"/>
            <a:chOff x="2881747" y="652684"/>
            <a:chExt cx="2376054" cy="1224606"/>
          </a:xfrm>
        </p:grpSpPr>
        <p:sp>
          <p:nvSpPr>
            <p:cNvPr id="7" name="Arrow: Chevron 6">
              <a:extLst>
                <a:ext uri="{FF2B5EF4-FFF2-40B4-BE49-F238E27FC236}">
                  <a16:creationId xmlns:a16="http://schemas.microsoft.com/office/drawing/2014/main" id="{3BA89E0C-184F-4EC5-90C6-DB49085A29E8}"/>
                </a:ext>
              </a:extLst>
            </p:cNvPr>
            <p:cNvSpPr/>
            <p:nvPr/>
          </p:nvSpPr>
          <p:spPr bwMode="auto">
            <a:xfrm>
              <a:off x="2881747" y="1316181"/>
              <a:ext cx="2376054" cy="561109"/>
            </a:xfrm>
            <a:prstGeom prst="chevron">
              <a:avLst/>
            </a:prstGeom>
            <a:solidFill>
              <a:schemeClr val="accent3">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Phase-2</a:t>
              </a:r>
            </a:p>
          </p:txBody>
        </p:sp>
        <p:sp>
          <p:nvSpPr>
            <p:cNvPr id="11" name="Rectangle 10" descr="Cake">
              <a:extLst>
                <a:ext uri="{FF2B5EF4-FFF2-40B4-BE49-F238E27FC236}">
                  <a16:creationId xmlns:a16="http://schemas.microsoft.com/office/drawing/2014/main" id="{BEC1652E-CF05-402F-88C8-E149473B2D5A}"/>
                </a:ext>
              </a:extLst>
            </p:cNvPr>
            <p:cNvSpPr/>
            <p:nvPr/>
          </p:nvSpPr>
          <p:spPr>
            <a:xfrm>
              <a:off x="3792462" y="652684"/>
              <a:ext cx="481067" cy="33398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p:spPr>
        </p:sp>
        <p:sp>
          <p:nvSpPr>
            <p:cNvPr id="12" name="TextBox 11">
              <a:extLst>
                <a:ext uri="{FF2B5EF4-FFF2-40B4-BE49-F238E27FC236}">
                  <a16:creationId xmlns:a16="http://schemas.microsoft.com/office/drawing/2014/main" id="{5D9C5856-344A-4B23-BF65-4AA7C3EA5295}"/>
                </a:ext>
              </a:extLst>
            </p:cNvPr>
            <p:cNvSpPr txBox="1"/>
            <p:nvPr/>
          </p:nvSpPr>
          <p:spPr>
            <a:xfrm>
              <a:off x="3621304" y="966502"/>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Birthday Cake</a:t>
              </a:r>
            </a:p>
          </p:txBody>
        </p:sp>
      </p:grpSp>
      <p:grpSp>
        <p:nvGrpSpPr>
          <p:cNvPr id="15" name="Group 14">
            <a:extLst>
              <a:ext uri="{FF2B5EF4-FFF2-40B4-BE49-F238E27FC236}">
                <a16:creationId xmlns:a16="http://schemas.microsoft.com/office/drawing/2014/main" id="{D1BC5A73-7DC0-423B-9605-1D78C19201CC}"/>
              </a:ext>
            </a:extLst>
          </p:cNvPr>
          <p:cNvGrpSpPr/>
          <p:nvPr/>
        </p:nvGrpSpPr>
        <p:grpSpPr>
          <a:xfrm>
            <a:off x="5514111" y="367367"/>
            <a:ext cx="2376054" cy="1509922"/>
            <a:chOff x="5514111" y="367367"/>
            <a:chExt cx="2376054" cy="1509922"/>
          </a:xfrm>
        </p:grpSpPr>
        <p:sp>
          <p:nvSpPr>
            <p:cNvPr id="8" name="Arrow: Chevron 7">
              <a:extLst>
                <a:ext uri="{FF2B5EF4-FFF2-40B4-BE49-F238E27FC236}">
                  <a16:creationId xmlns:a16="http://schemas.microsoft.com/office/drawing/2014/main" id="{3E2A5F37-464E-4832-93E4-863090A223D8}"/>
                </a:ext>
              </a:extLst>
            </p:cNvPr>
            <p:cNvSpPr/>
            <p:nvPr/>
          </p:nvSpPr>
          <p:spPr bwMode="auto">
            <a:xfrm>
              <a:off x="5514111" y="1316180"/>
              <a:ext cx="2376054" cy="561109"/>
            </a:xfrm>
            <a:prstGeom prst="chevron">
              <a:avLst/>
            </a:prstGeom>
            <a:solidFill>
              <a:schemeClr val="accent4">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Phase-3</a:t>
              </a:r>
            </a:p>
          </p:txBody>
        </p:sp>
        <p:sp>
          <p:nvSpPr>
            <p:cNvPr id="13" name="Rectangle 12" descr="Wedding Cake">
              <a:extLst>
                <a:ext uri="{FF2B5EF4-FFF2-40B4-BE49-F238E27FC236}">
                  <a16:creationId xmlns:a16="http://schemas.microsoft.com/office/drawing/2014/main" id="{459F7DC5-4655-4F29-85ED-57E9AB885E40}"/>
                </a:ext>
              </a:extLst>
            </p:cNvPr>
            <p:cNvSpPr/>
            <p:nvPr/>
          </p:nvSpPr>
          <p:spPr>
            <a:xfrm>
              <a:off x="6324388" y="367367"/>
              <a:ext cx="689062" cy="6890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A1A0B904-40F3-48C3-8DFA-5BE9D1E794DA}"/>
                </a:ext>
              </a:extLst>
            </p:cNvPr>
            <p:cNvSpPr txBox="1"/>
            <p:nvPr/>
          </p:nvSpPr>
          <p:spPr>
            <a:xfrm>
              <a:off x="6202995" y="1009505"/>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Wedding Cake</a:t>
              </a:r>
            </a:p>
          </p:txBody>
        </p:sp>
      </p:grpSp>
      <p:cxnSp>
        <p:nvCxnSpPr>
          <p:cNvPr id="19" name="Straight Connector 18">
            <a:extLst>
              <a:ext uri="{FF2B5EF4-FFF2-40B4-BE49-F238E27FC236}">
                <a16:creationId xmlns:a16="http://schemas.microsoft.com/office/drawing/2014/main" id="{63B3C2C9-C3AA-412D-88BB-2B734DC5FE33}"/>
              </a:ext>
            </a:extLst>
          </p:cNvPr>
          <p:cNvCxnSpPr/>
          <p:nvPr/>
        </p:nvCxnSpPr>
        <p:spPr bwMode="auto">
          <a:xfrm>
            <a:off x="242456" y="2085109"/>
            <a:ext cx="2161308" cy="0"/>
          </a:xfrm>
          <a:prstGeom prst="line">
            <a:avLst/>
          </a:prstGeom>
          <a:ln w="317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3E68691-9A37-4925-BEB8-B79FD6D4DA4B}"/>
              </a:ext>
            </a:extLst>
          </p:cNvPr>
          <p:cNvSpPr txBox="1"/>
          <p:nvPr/>
        </p:nvSpPr>
        <p:spPr>
          <a:xfrm>
            <a:off x="178168" y="2149948"/>
            <a:ext cx="2161309" cy="2462213"/>
          </a:xfrm>
          <a:prstGeom prst="rect">
            <a:avLst/>
          </a:prstGeom>
          <a:noFill/>
        </p:spPr>
        <p:txBody>
          <a:bodyPr wrap="square" rtlCol="0">
            <a:spAutoFit/>
          </a:bodyPr>
          <a:lstStyle/>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Database to store patient information</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Integration with IBM Annotator service for clinical data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Risk dashboard for showing Risks for particular area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Basic UI for hospitals to fetch and update patient information</a:t>
            </a: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algn="l">
              <a:buClr>
                <a:schemeClr val="accent2">
                  <a:lumMod val="60000"/>
                  <a:lumOff val="40000"/>
                </a:schemeClr>
              </a:buClr>
            </a:pPr>
            <a:r>
              <a:rPr lang="en-IN" sz="1100" dirty="0">
                <a:solidFill>
                  <a:schemeClr val="bg1"/>
                </a:solidFill>
                <a:latin typeface="IBM Plex Sans" charset="0"/>
                <a:ea typeface="IBM Plex Sans" charset="0"/>
                <a:cs typeface="IBM Plex Sans" charset="0"/>
              </a:rPr>
              <a:t>Efforts : </a:t>
            </a:r>
            <a:r>
              <a:rPr lang="en-IN" sz="1100">
                <a:solidFill>
                  <a:schemeClr val="bg1"/>
                </a:solidFill>
                <a:latin typeface="IBM Plex Sans" charset="0"/>
                <a:ea typeface="IBM Plex Sans" charset="0"/>
                <a:cs typeface="IBM Plex Sans" charset="0"/>
              </a:rPr>
              <a:t>~ 7 </a:t>
            </a:r>
            <a:r>
              <a:rPr lang="en-IN" sz="1100" dirty="0">
                <a:solidFill>
                  <a:schemeClr val="bg1"/>
                </a:solidFill>
                <a:latin typeface="IBM Plex Sans" charset="0"/>
                <a:ea typeface="IBM Plex Sans" charset="0"/>
                <a:cs typeface="IBM Plex Sans" charset="0"/>
              </a:rPr>
              <a:t>PD</a:t>
            </a:r>
          </a:p>
        </p:txBody>
      </p:sp>
      <p:cxnSp>
        <p:nvCxnSpPr>
          <p:cNvPr id="21" name="Straight Connector 20">
            <a:extLst>
              <a:ext uri="{FF2B5EF4-FFF2-40B4-BE49-F238E27FC236}">
                <a16:creationId xmlns:a16="http://schemas.microsoft.com/office/drawing/2014/main" id="{6AF07B5B-98D8-4D32-88C1-1D9BFFB866C4}"/>
              </a:ext>
            </a:extLst>
          </p:cNvPr>
          <p:cNvCxnSpPr/>
          <p:nvPr/>
        </p:nvCxnSpPr>
        <p:spPr bwMode="auto">
          <a:xfrm>
            <a:off x="228599" y="4222088"/>
            <a:ext cx="2161308" cy="0"/>
          </a:xfrm>
          <a:prstGeom prst="line">
            <a:avLst/>
          </a:prstGeom>
          <a:ln w="31750">
            <a:solidFill>
              <a:schemeClr val="accent2">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D865DC2-6B8D-471E-A87A-590892C08872}"/>
              </a:ext>
            </a:extLst>
          </p:cNvPr>
          <p:cNvCxnSpPr/>
          <p:nvPr/>
        </p:nvCxnSpPr>
        <p:spPr bwMode="auto">
          <a:xfrm>
            <a:off x="2888674" y="2085109"/>
            <a:ext cx="2161308" cy="0"/>
          </a:xfrm>
          <a:prstGeom prst="line">
            <a:avLst/>
          </a:prstGeom>
          <a:ln w="31750">
            <a:solidFill>
              <a:schemeClr val="accent3">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A3966FC-9BBE-40DE-B17A-9A34B54B5D8A}"/>
              </a:ext>
            </a:extLst>
          </p:cNvPr>
          <p:cNvSpPr txBox="1"/>
          <p:nvPr/>
        </p:nvSpPr>
        <p:spPr>
          <a:xfrm>
            <a:off x="2820864" y="2157554"/>
            <a:ext cx="2193452" cy="2492990"/>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Mobile App for citizens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with Aadhar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Risk Dashboard for Authorities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Hospital application &amp; </a:t>
            </a:r>
            <a:r>
              <a:rPr lang="en-IN" sz="1200" dirty="0" err="1">
                <a:solidFill>
                  <a:schemeClr val="bg1"/>
                </a:solidFill>
                <a:latin typeface="IBM Plex Sans" charset="0"/>
                <a:ea typeface="IBM Plex Sans" charset="0"/>
                <a:cs typeface="IBM Plex Sans" charset="0"/>
              </a:rPr>
              <a:t>db</a:t>
            </a:r>
            <a:r>
              <a:rPr lang="en-IN" sz="1200" dirty="0">
                <a:solidFill>
                  <a:schemeClr val="bg1"/>
                </a:solidFill>
                <a:latin typeface="IBM Plex Sans" charset="0"/>
                <a:ea typeface="IBM Plex Sans" charset="0"/>
                <a:cs typeface="IBM Plex Sans" charset="0"/>
              </a:rPr>
              <a:t> with centralized IHS </a:t>
            </a:r>
            <a:r>
              <a:rPr lang="en-IN" sz="1200" dirty="0" err="1">
                <a:solidFill>
                  <a:schemeClr val="bg1"/>
                </a:solidFill>
                <a:latin typeface="IBM Plex Sans" charset="0"/>
                <a:ea typeface="IBM Plex Sans" charset="0"/>
                <a:cs typeface="IBM Plex Sans" charset="0"/>
              </a:rPr>
              <a:t>db</a:t>
            </a: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Database encryption with the help of KMS</a:t>
            </a:r>
          </a:p>
          <a:p>
            <a:pPr algn="l">
              <a:buClr>
                <a:schemeClr val="accent3">
                  <a:lumMod val="40000"/>
                  <a:lumOff val="60000"/>
                </a:schemeClr>
              </a:buClr>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4" name="Straight Connector 23">
            <a:extLst>
              <a:ext uri="{FF2B5EF4-FFF2-40B4-BE49-F238E27FC236}">
                <a16:creationId xmlns:a16="http://schemas.microsoft.com/office/drawing/2014/main" id="{02C74257-7258-40B0-A81D-5C677B1D15A3}"/>
              </a:ext>
            </a:extLst>
          </p:cNvPr>
          <p:cNvCxnSpPr/>
          <p:nvPr/>
        </p:nvCxnSpPr>
        <p:spPr bwMode="auto">
          <a:xfrm>
            <a:off x="2924958" y="4122230"/>
            <a:ext cx="2161308" cy="0"/>
          </a:xfrm>
          <a:prstGeom prst="line">
            <a:avLst/>
          </a:prstGeom>
          <a:ln w="31750">
            <a:solidFill>
              <a:schemeClr val="accent3">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7077D1B-4BAD-43E4-854B-4ED5EDC282D6}"/>
              </a:ext>
            </a:extLst>
          </p:cNvPr>
          <p:cNvCxnSpPr/>
          <p:nvPr/>
        </p:nvCxnSpPr>
        <p:spPr bwMode="auto">
          <a:xfrm>
            <a:off x="5514111" y="2092038"/>
            <a:ext cx="2161308" cy="0"/>
          </a:xfrm>
          <a:prstGeom prst="line">
            <a:avLst/>
          </a:prstGeom>
          <a:ln w="31750">
            <a:solidFill>
              <a:schemeClr val="accent4">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2D87C47-029A-4B45-8A8D-E9E6D3C870C6}"/>
              </a:ext>
            </a:extLst>
          </p:cNvPr>
          <p:cNvSpPr txBox="1"/>
          <p:nvPr/>
        </p:nvSpPr>
        <p:spPr>
          <a:xfrm>
            <a:off x="5449823" y="2134315"/>
            <a:ext cx="2193452" cy="3231654"/>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Step-up authentication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QR code integration for Medical practitioners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Privacy protection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Panic button and integration with other medical facilities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donors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AI based system to get advanced analytics and reports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Local language support</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7" name="Straight Connector 26">
            <a:extLst>
              <a:ext uri="{FF2B5EF4-FFF2-40B4-BE49-F238E27FC236}">
                <a16:creationId xmlns:a16="http://schemas.microsoft.com/office/drawing/2014/main" id="{71F67C4C-DA8B-410F-AB99-170DE5331740}"/>
              </a:ext>
            </a:extLst>
          </p:cNvPr>
          <p:cNvCxnSpPr/>
          <p:nvPr/>
        </p:nvCxnSpPr>
        <p:spPr bwMode="auto">
          <a:xfrm>
            <a:off x="5514111" y="4612161"/>
            <a:ext cx="2161308" cy="0"/>
          </a:xfrm>
          <a:prstGeom prst="line">
            <a:avLst/>
          </a:prstGeom>
          <a:ln w="31750">
            <a:solidFill>
              <a:schemeClr val="accent4">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85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A close up of a logo&#10;&#10;Description automatically generated">
            <a:extLst>
              <a:ext uri="{FF2B5EF4-FFF2-40B4-BE49-F238E27FC236}">
                <a16:creationId xmlns:a16="http://schemas.microsoft.com/office/drawing/2014/main" id="{08BBE8B5-129D-423E-9391-A6036479417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572000" y="825971"/>
            <a:ext cx="4572000" cy="3491557"/>
          </a:xfrm>
          <a:prstGeom prst="rect">
            <a:avLst/>
          </a:prstGeom>
          <a:solidFill>
            <a:schemeClr val="bg1">
              <a:lumMod val="95000"/>
            </a:schemeClr>
          </a:solidFill>
          <a:ln>
            <a:noFill/>
          </a:ln>
        </p:spPr>
      </p:pic>
      <p:sp>
        <p:nvSpPr>
          <p:cNvPr id="12" name="Title 11">
            <a:extLst>
              <a:ext uri="{FF2B5EF4-FFF2-40B4-BE49-F238E27FC236}">
                <a16:creationId xmlns:a16="http://schemas.microsoft.com/office/drawing/2014/main" id="{97E04D0C-FE31-4060-9FC9-937BA038DEE7}"/>
              </a:ext>
            </a:extLst>
          </p:cNvPr>
          <p:cNvSpPr>
            <a:spLocks noGrp="1"/>
          </p:cNvSpPr>
          <p:nvPr>
            <p:ph type="title"/>
          </p:nvPr>
        </p:nvSpPr>
        <p:spPr>
          <a:xfrm>
            <a:off x="311166" y="1518982"/>
            <a:ext cx="4539194" cy="2259644"/>
          </a:xfrm>
          <a:solidFill>
            <a:schemeClr val="bg2"/>
          </a:solidFill>
        </p:spPr>
        <p:txBody>
          <a:bodyPr anchor="t">
            <a:normAutofit/>
          </a:bodyPr>
          <a:lstStyle>
            <a:lvl1pPr>
              <a:lnSpc>
                <a:spcPct val="100000"/>
              </a:lnSpc>
              <a:defRPr sz="3200">
                <a:solidFill>
                  <a:srgbClr val="1D3649"/>
                </a:solidFill>
              </a:defRPr>
            </a:lvl1pPr>
          </a:lstStyle>
          <a:p>
            <a:pPr algn="ctr">
              <a:lnSpc>
                <a:spcPct val="90000"/>
              </a:lnSpc>
            </a:pPr>
            <a:r>
              <a:rPr lang="en-US" dirty="0">
                <a:solidFill>
                  <a:schemeClr val="tx1"/>
                </a:solidFill>
                <a:latin typeface="IBM Plex Sans"/>
              </a:rPr>
              <a:t>Access to proper Medical care is everyone’s birth right !!!</a:t>
            </a:r>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a:xfrm>
            <a:off x="228599" y="4825970"/>
            <a:ext cx="1916722" cy="91440"/>
          </a:xfrm>
        </p:spPr>
        <p:txBody>
          <a:bodyPr wrap="none" anchor="ctr">
            <a:normAutofit/>
          </a:bodyPr>
          <a:lstStyle/>
          <a:p>
            <a:pPr>
              <a:spcAft>
                <a:spcPts val="600"/>
              </a:spcAft>
            </a:pPr>
            <a:r>
              <a:rPr lang="en-US" dirty="0"/>
              <a:t>IBM Security / © 2020 IBM Corporation</a:t>
            </a:r>
            <a:endParaRPr lang="en-US"/>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a:xfrm>
            <a:off x="8815946" y="4825077"/>
            <a:ext cx="99386" cy="92333"/>
          </a:xfrm>
        </p:spPr>
        <p:txBody>
          <a:bodyPr wrap="none" anchor="ctr">
            <a:normAutofit/>
          </a:bodyPr>
          <a:lstStyle/>
          <a:p>
            <a:pPr>
              <a:spcAft>
                <a:spcPts val="600"/>
              </a:spcAft>
            </a:pPr>
            <a:fld id="{59395FB3-9C97-154F-86B2-7E381B951268}" type="slidenum">
              <a:rPr lang="en-US" smtClean="0"/>
              <a:pPr>
                <a:spcAft>
                  <a:spcPts val="600"/>
                </a:spcAft>
              </a:pPr>
              <a:t>2</a:t>
            </a:fld>
            <a:endParaRPr lang="en-US"/>
          </a:p>
        </p:txBody>
      </p:sp>
      <p:pic>
        <p:nvPicPr>
          <p:cNvPr id="14" name="Picture 8" descr="A close up of a logo&#10;&#10;Description automatically generated">
            <a:extLst>
              <a:ext uri="{FF2B5EF4-FFF2-40B4-BE49-F238E27FC236}">
                <a16:creationId xmlns:a16="http://schemas.microsoft.com/office/drawing/2014/main" id="{884C593B-5DEF-4E03-865F-7CC5CEDD7FBD}"/>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791511" y="758624"/>
            <a:ext cx="4358126" cy="3491557"/>
          </a:xfrm>
          <a:prstGeom prst="rect">
            <a:avLst/>
          </a:prstGeom>
          <a:solidFill>
            <a:schemeClr val="bg2"/>
          </a:solidFill>
          <a:ln>
            <a:noFill/>
          </a:ln>
        </p:spPr>
      </p:pic>
    </p:spTree>
    <p:extLst>
      <p:ext uri="{BB962C8B-B14F-4D97-AF65-F5344CB8AC3E}">
        <p14:creationId xmlns:p14="http://schemas.microsoft.com/office/powerpoint/2010/main" val="173874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Problem Statement</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3</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8" y="699247"/>
            <a:ext cx="8587347" cy="3539430"/>
          </a:xfrm>
          <a:prstGeom prst="rect">
            <a:avLst/>
          </a:prstGeom>
          <a:noFill/>
        </p:spPr>
        <p:txBody>
          <a:bodyPr wrap="square" rtlCol="0" anchor="t">
            <a:spAutoFit/>
          </a:bodyPr>
          <a:lstStyle/>
          <a:p>
            <a:pPr algn="l"/>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Current medical data of citizens are stored either in physical records or multiple Healthcare systems. Such a scenario is not very useful while  handling a pandemic like </a:t>
            </a:r>
            <a:r>
              <a:rPr lang="en-US" sz="1400" dirty="0" err="1">
                <a:solidFill>
                  <a:schemeClr val="bg1"/>
                </a:solidFill>
                <a:latin typeface="IBM Plex Sans" charset="0"/>
                <a:ea typeface="IBM Plex Sans" charset="0"/>
                <a:cs typeface="IBM Plex Sans" charset="0"/>
              </a:rPr>
              <a:t>Covid</a:t>
            </a:r>
            <a:r>
              <a:rPr lang="en-US" sz="1400" dirty="0">
                <a:solidFill>
                  <a:schemeClr val="bg1"/>
                </a:solidFill>
                <a:latin typeface="IBM Plex Sans" charset="0"/>
                <a:ea typeface="IBM Plex Sans" charset="0"/>
                <a:cs typeface="IBM Plex Sans" charset="0"/>
              </a:rPr>
              <a:t> which requires government to act swiftly and decisively. </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a:ea typeface="IBM Plex Sans" charset="0"/>
                <a:cs typeface="IBM Plex Sans" charset="0"/>
              </a:rPr>
              <a:t>Need  of an integrated healthcare system to provide real time data and analytics about diseases, medical assistance and supplies  required in a particular area.</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In a country where  lakhs of infants die </a:t>
            </a:r>
            <a:r>
              <a:rPr lang="en-IN" sz="1400" b="1" dirty="0">
                <a:solidFill>
                  <a:schemeClr val="bg1"/>
                </a:solidFill>
                <a:latin typeface="IBM Plex Sans" charset="0"/>
                <a:ea typeface="IBM Plex Sans" charset="0"/>
                <a:cs typeface="IBM Plex Sans" charset="0"/>
              </a:rPr>
              <a:t>every year due to preventable diseases, </a:t>
            </a:r>
            <a:r>
              <a:rPr lang="en-IN" sz="1400" dirty="0">
                <a:solidFill>
                  <a:schemeClr val="bg1"/>
                </a:solidFill>
                <a:latin typeface="IBM Plex Sans" charset="0"/>
                <a:ea typeface="IBM Plex Sans" charset="0"/>
                <a:cs typeface="IBM Plex Sans" charset="0"/>
              </a:rPr>
              <a:t>the advent of high cell phone penetration and the spread of broadband even in rural areas  has provided an opportunity to have one digital healthcare app for instant consultation ( telemedicine), education and data collection from citizens.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The Indian national healthcare budget spend of </a:t>
            </a:r>
            <a:r>
              <a:rPr lang="en-IN" sz="1400" dirty="0" err="1">
                <a:solidFill>
                  <a:schemeClr val="bg1"/>
                </a:solidFill>
                <a:latin typeface="IBM Plex Sans" charset="0"/>
                <a:ea typeface="IBM Plex Sans" charset="0"/>
                <a:cs typeface="IBM Plex Sans" charset="0"/>
              </a:rPr>
              <a:t>approx</a:t>
            </a:r>
            <a:r>
              <a:rPr lang="en-IN" sz="1400" dirty="0">
                <a:solidFill>
                  <a:schemeClr val="bg1"/>
                </a:solidFill>
                <a:latin typeface="IBM Plex Sans" charset="0"/>
                <a:ea typeface="IBM Plex Sans" charset="0"/>
                <a:cs typeface="IBM Plex Sans" charset="0"/>
              </a:rPr>
              <a:t> Rs 70000 crores can be spent in a targeted and customized manner using data from an app to ensure maximum e</a:t>
            </a:r>
            <a:r>
              <a:rPr lang="en-IN" sz="1400" b="1" dirty="0">
                <a:solidFill>
                  <a:schemeClr val="bg1"/>
                </a:solidFill>
                <a:latin typeface="IBM Plex Sans" charset="0"/>
                <a:ea typeface="IBM Plex Sans" charset="0"/>
                <a:cs typeface="IBM Plex Sans" charset="0"/>
              </a:rPr>
              <a:t>ffectiveness. </a:t>
            </a: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285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4</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3539430"/>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Develop Integrated Healthcare System (IHS) which can benefit every citizen of the country</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Separate access for citizen, Medical practitioner and government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Mobile App for Citizens and Medical Practitioner</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Website for Citizens, Medical Practitioner and Government</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Integration with SSN systems like (Aadhar card, Social Security Number,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Strong Security for authentication, authorization, Privacy, Data at rest,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AI based engine to provide real time critical insights and actionable analytics to government  on (a) Illnesses and diseases prevalent in specific areas (b) Early warnings about deficiencies or gaps in the medical manpower or infrastructure required in specific areas ( c ) Prevalence of cases and help required during emergencies like pandemics. </a:t>
            </a:r>
          </a:p>
        </p:txBody>
      </p:sp>
    </p:spTree>
    <p:extLst>
      <p:ext uri="{BB962C8B-B14F-4D97-AF65-F5344CB8AC3E}">
        <p14:creationId xmlns:p14="http://schemas.microsoft.com/office/powerpoint/2010/main" val="226207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a:xfrm>
            <a:off x="210312" y="6186"/>
            <a:ext cx="6419088" cy="332399"/>
          </a:xfrm>
        </p:spPr>
        <p:txBody>
          <a:bodyPr/>
          <a:lstStyle/>
          <a:p>
            <a:r>
              <a:rPr lang="en-US" dirty="0" err="1"/>
              <a:t>Usecases</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5</a:t>
            </a:fld>
            <a:endParaRPr lang="en-US" dirty="0"/>
          </a:p>
        </p:txBody>
      </p:sp>
      <p:graphicFrame>
        <p:nvGraphicFramePr>
          <p:cNvPr id="6" name="Content Placeholder 5">
            <a:extLst>
              <a:ext uri="{FF2B5EF4-FFF2-40B4-BE49-F238E27FC236}">
                <a16:creationId xmlns:a16="http://schemas.microsoft.com/office/drawing/2014/main" id="{2C11DBDA-F222-4201-A898-701FB6388C22}"/>
              </a:ext>
            </a:extLst>
          </p:cNvPr>
          <p:cNvGraphicFramePr>
            <a:graphicFrameLocks/>
          </p:cNvGraphicFramePr>
          <p:nvPr>
            <p:extLst>
              <p:ext uri="{D42A27DB-BD31-4B8C-83A1-F6EECF244321}">
                <p14:modId xmlns:p14="http://schemas.microsoft.com/office/powerpoint/2010/main" val="2210267162"/>
              </p:ext>
            </p:extLst>
          </p:nvPr>
        </p:nvGraphicFramePr>
        <p:xfrm>
          <a:off x="121024" y="405880"/>
          <a:ext cx="8868335" cy="4720163"/>
        </p:xfrm>
        <a:graphic>
          <a:graphicData uri="http://schemas.openxmlformats.org/drawingml/2006/table">
            <a:tbl>
              <a:tblPr firstRow="1" bandRow="1">
                <a:tableStyleId>{5C22544A-7EE6-4342-B048-85BDC9FD1C3A}</a:tableStyleId>
              </a:tblPr>
              <a:tblGrid>
                <a:gridCol w="517711">
                  <a:extLst>
                    <a:ext uri="{9D8B030D-6E8A-4147-A177-3AD203B41FA5}">
                      <a16:colId xmlns:a16="http://schemas.microsoft.com/office/drawing/2014/main" val="20000"/>
                    </a:ext>
                  </a:extLst>
                </a:gridCol>
                <a:gridCol w="8350624">
                  <a:extLst>
                    <a:ext uri="{9D8B030D-6E8A-4147-A177-3AD203B41FA5}">
                      <a16:colId xmlns:a16="http://schemas.microsoft.com/office/drawing/2014/main" val="20001"/>
                    </a:ext>
                  </a:extLst>
                </a:gridCol>
              </a:tblGrid>
              <a:tr h="270083">
                <a:tc>
                  <a:txBody>
                    <a:bodyPr/>
                    <a:lstStyle/>
                    <a:p>
                      <a:pPr algn="ctr"/>
                      <a:r>
                        <a:rPr lang="en-US" sz="1000" dirty="0">
                          <a:solidFill>
                            <a:schemeClr val="tx1"/>
                          </a:solidFill>
                          <a:latin typeface="+mn-lt"/>
                          <a:cs typeface="Arial" panose="020B0604020202020204" pitchFamily="34" charset="0"/>
                        </a:rPr>
                        <a:t>#</a:t>
                      </a:r>
                    </a:p>
                  </a:txBody>
                  <a:tcPr>
                    <a:solidFill>
                      <a:srgbClr val="E3F6FF"/>
                    </a:solidFill>
                  </a:tcPr>
                </a:tc>
                <a:tc>
                  <a:txBody>
                    <a:bodyPr/>
                    <a:lstStyle/>
                    <a:p>
                      <a:r>
                        <a:rPr lang="en-US" sz="1000" dirty="0">
                          <a:solidFill>
                            <a:schemeClr val="tx1"/>
                          </a:solidFill>
                          <a:latin typeface="+mn-lt"/>
                          <a:cs typeface="Arial" panose="020B0604020202020204" pitchFamily="34" charset="0"/>
                        </a:rPr>
                        <a:t>Description</a:t>
                      </a:r>
                    </a:p>
                  </a:txBody>
                  <a:tcPr>
                    <a:solidFill>
                      <a:srgbClr val="E3F6FF"/>
                    </a:solidFill>
                  </a:tcPr>
                </a:tc>
                <a:extLst>
                  <a:ext uri="{0D108BD9-81ED-4DB2-BD59-A6C34878D82A}">
                    <a16:rowId xmlns:a16="http://schemas.microsoft.com/office/drawing/2014/main" val="10000"/>
                  </a:ext>
                </a:extLst>
              </a:tr>
              <a:tr h="298941">
                <a:tc>
                  <a:txBody>
                    <a:bodyPr/>
                    <a:lstStyle/>
                    <a:p>
                      <a:pPr algn="ctr"/>
                      <a:r>
                        <a:rPr lang="en-US" sz="1000" dirty="0">
                          <a:solidFill>
                            <a:schemeClr val="tx1"/>
                          </a:solidFill>
                          <a:latin typeface="+mn-lt"/>
                          <a:cs typeface="Arial" panose="020B0604020202020204" pitchFamily="34" charset="0"/>
                        </a:rPr>
                        <a:t>1</a:t>
                      </a:r>
                    </a:p>
                  </a:txBody>
                  <a:tcPr anchor="ctr">
                    <a:solidFill>
                      <a:srgbClr val="E3F6FF"/>
                    </a:solidFill>
                  </a:tcPr>
                </a:tc>
                <a:tc>
                  <a:txBody>
                    <a:bodyPr/>
                    <a:lstStyle/>
                    <a:p>
                      <a:r>
                        <a:rPr lang="en-US" sz="1000" kern="1200" dirty="0">
                          <a:solidFill>
                            <a:schemeClr val="tx1"/>
                          </a:solidFill>
                          <a:effectLst/>
                          <a:latin typeface="+mn-lt"/>
                          <a:ea typeface="+mn-ea"/>
                          <a:cs typeface="Arial" panose="020B0604020202020204" pitchFamily="34" charset="0"/>
                        </a:rPr>
                        <a:t>System to record and manage Personal Health Information (PHI) of all citizens along with their complete medical history, past investigation reports, medication details and Vaccination records for kids.</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1"/>
                  </a:ext>
                </a:extLst>
              </a:tr>
              <a:tr h="0">
                <a:tc>
                  <a:txBody>
                    <a:bodyPr/>
                    <a:lstStyle/>
                    <a:p>
                      <a:pPr algn="ctr"/>
                      <a:r>
                        <a:rPr lang="en-US" sz="1000" dirty="0">
                          <a:solidFill>
                            <a:schemeClr val="tx1"/>
                          </a:solidFill>
                          <a:latin typeface="+mn-lt"/>
                          <a:cs typeface="Arial" panose="020B0604020202020204" pitchFamily="34" charset="0"/>
                        </a:rPr>
                        <a:t>2</a:t>
                      </a:r>
                    </a:p>
                  </a:txBody>
                  <a:tcPr anchor="ctr">
                    <a:solidFill>
                      <a:srgbClr val="E3F6FF"/>
                    </a:solidFill>
                  </a:tcPr>
                </a:tc>
                <a:tc>
                  <a:txBody>
                    <a:bodyPr/>
                    <a:lstStyle/>
                    <a:p>
                      <a:r>
                        <a:rPr lang="en-US" sz="1000" dirty="0">
                          <a:solidFill>
                            <a:schemeClr val="tx1"/>
                          </a:solidFill>
                          <a:latin typeface="+mn-lt"/>
                        </a:rPr>
                        <a:t>Database of medical practitioner and facilities (hospitals, clinics, blood bank, retina donors, </a:t>
                      </a:r>
                      <a:r>
                        <a:rPr lang="en-US" sz="1000" dirty="0" err="1">
                          <a:solidFill>
                            <a:schemeClr val="tx1"/>
                          </a:solidFill>
                          <a:latin typeface="+mn-lt"/>
                        </a:rPr>
                        <a:t>Covid</a:t>
                      </a:r>
                      <a:r>
                        <a:rPr lang="en-US" sz="1000" dirty="0">
                          <a:solidFill>
                            <a:schemeClr val="tx1"/>
                          </a:solidFill>
                          <a:latin typeface="+mn-lt"/>
                        </a:rPr>
                        <a:t> plasma donors, </a:t>
                      </a:r>
                      <a:r>
                        <a:rPr lang="en-US" sz="1000" dirty="0" err="1">
                          <a:solidFill>
                            <a:schemeClr val="tx1"/>
                          </a:solidFill>
                          <a:latin typeface="+mn-lt"/>
                        </a:rPr>
                        <a:t>etc</a:t>
                      </a:r>
                      <a:r>
                        <a:rPr lang="en-US" sz="1000" dirty="0">
                          <a:solidFill>
                            <a:schemeClr val="tx1"/>
                          </a:solidFill>
                          <a:latin typeface="+mn-lt"/>
                        </a:rPr>
                        <a:t>). Mobile app/website for Medical practitioners for updating this information </a:t>
                      </a:r>
                      <a:endParaRPr lang="en-IN" sz="1000" dirty="0">
                        <a:solidFill>
                          <a:schemeClr val="tx1"/>
                        </a:solidFill>
                        <a:latin typeface="+mn-lt"/>
                      </a:endParaRPr>
                    </a:p>
                  </a:txBody>
                  <a:tcPr anchor="ctr">
                    <a:solidFill>
                      <a:srgbClr val="E3F6FF"/>
                    </a:solidFill>
                  </a:tcPr>
                </a:tc>
                <a:extLst>
                  <a:ext uri="{0D108BD9-81ED-4DB2-BD59-A6C34878D82A}">
                    <a16:rowId xmlns:a16="http://schemas.microsoft.com/office/drawing/2014/main" val="10002"/>
                  </a:ext>
                </a:extLst>
              </a:tr>
              <a:tr h="224982">
                <a:tc>
                  <a:txBody>
                    <a:bodyPr/>
                    <a:lstStyle/>
                    <a:p>
                      <a:pPr algn="ctr"/>
                      <a:r>
                        <a:rPr lang="en-US" sz="1000" dirty="0">
                          <a:solidFill>
                            <a:schemeClr val="tx1"/>
                          </a:solidFill>
                          <a:latin typeface="+mn-lt"/>
                          <a:cs typeface="Arial" panose="020B0604020202020204" pitchFamily="34" charset="0"/>
                        </a:rPr>
                        <a:t>3</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Integrate PHI with SSN (Social security Number, Aadhar card, </a:t>
                      </a:r>
                      <a:r>
                        <a:rPr lang="en-US" sz="1000" b="0" u="none" dirty="0" err="1">
                          <a:solidFill>
                            <a:schemeClr val="tx1"/>
                          </a:solidFill>
                          <a:latin typeface="+mn-lt"/>
                          <a:cs typeface="Arial" panose="020B0604020202020204" pitchFamily="34" charset="0"/>
                        </a:rPr>
                        <a:t>etc</a:t>
                      </a:r>
                      <a:r>
                        <a:rPr lang="en-US" sz="1000" b="0" u="none" dirty="0">
                          <a:solidFill>
                            <a:schemeClr val="tx1"/>
                          </a:solidFill>
                          <a:latin typeface="+mn-lt"/>
                          <a:cs typeface="Arial" panose="020B0604020202020204" pitchFamily="34" charset="0"/>
                        </a:rPr>
                        <a:t>)</a:t>
                      </a:r>
                    </a:p>
                  </a:txBody>
                  <a:tcPr anchor="ctr">
                    <a:solidFill>
                      <a:srgbClr val="E3F6FF"/>
                    </a:solidFill>
                  </a:tcPr>
                </a:tc>
                <a:extLst>
                  <a:ext uri="{0D108BD9-81ED-4DB2-BD59-A6C34878D82A}">
                    <a16:rowId xmlns:a16="http://schemas.microsoft.com/office/drawing/2014/main" val="10003"/>
                  </a:ext>
                </a:extLst>
              </a:tr>
              <a:tr h="0">
                <a:tc>
                  <a:txBody>
                    <a:bodyPr/>
                    <a:lstStyle/>
                    <a:p>
                      <a:pPr algn="ctr"/>
                      <a:r>
                        <a:rPr lang="en-US" sz="1000" b="0" dirty="0">
                          <a:solidFill>
                            <a:schemeClr val="tx1"/>
                          </a:solidFill>
                          <a:latin typeface="+mn-lt"/>
                          <a:cs typeface="Arial" panose="020B0604020202020204" pitchFamily="34" charset="0"/>
                        </a:rPr>
                        <a:t>4</a:t>
                      </a:r>
                    </a:p>
                  </a:txBody>
                  <a:tcPr anchor="ctr">
                    <a:solidFill>
                      <a:srgbClr val="E3F6FF"/>
                    </a:solidFill>
                  </a:tcPr>
                </a:tc>
                <a:tc>
                  <a:txBody>
                    <a:bodyPr/>
                    <a:lstStyle/>
                    <a:p>
                      <a:r>
                        <a:rPr lang="en-US" sz="1000" dirty="0">
                          <a:solidFill>
                            <a:schemeClr val="tx1"/>
                          </a:solidFill>
                          <a:latin typeface="+mn-lt"/>
                          <a:cs typeface="Arial" panose="020B0604020202020204" pitchFamily="34" charset="0"/>
                        </a:rPr>
                        <a:t>Integration with IBM Watson health and Annotator service for clinical data for generating insights by correlating symptoms with diseases. This will help discover diseases like </a:t>
                      </a:r>
                      <a:r>
                        <a:rPr lang="en-US" sz="1000" dirty="0" err="1">
                          <a:solidFill>
                            <a:schemeClr val="tx1"/>
                          </a:solidFill>
                          <a:latin typeface="+mn-lt"/>
                          <a:cs typeface="Arial" panose="020B0604020202020204" pitchFamily="34" charset="0"/>
                        </a:rPr>
                        <a:t>Covid</a:t>
                      </a:r>
                      <a:r>
                        <a:rPr lang="en-US" sz="1000" dirty="0">
                          <a:solidFill>
                            <a:schemeClr val="tx1"/>
                          </a:solidFill>
                          <a:latin typeface="+mn-lt"/>
                          <a:cs typeface="Arial" panose="020B0604020202020204" pitchFamily="34" charset="0"/>
                        </a:rPr>
                        <a:t> early</a:t>
                      </a:r>
                      <a:endParaRPr lang="en-IN" sz="1000"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4"/>
                  </a:ext>
                </a:extLst>
              </a:tr>
              <a:tr h="0">
                <a:tc>
                  <a:txBody>
                    <a:bodyPr/>
                    <a:lstStyle/>
                    <a:p>
                      <a:pPr algn="ctr"/>
                      <a:r>
                        <a:rPr lang="en-US" sz="1000" b="0" dirty="0">
                          <a:solidFill>
                            <a:schemeClr val="tx1"/>
                          </a:solidFill>
                          <a:latin typeface="+mn-lt"/>
                          <a:cs typeface="Arial" panose="020B0604020202020204" pitchFamily="34" charset="0"/>
                        </a:rPr>
                        <a:t>5</a:t>
                      </a:r>
                    </a:p>
                  </a:txBody>
                  <a:tcPr anchor="ctr">
                    <a:solidFill>
                      <a:srgbClr val="E3F6FF"/>
                    </a:solidFill>
                  </a:tcPr>
                </a:tc>
                <a:tc>
                  <a:txBody>
                    <a:bodyPr/>
                    <a:lstStyle/>
                    <a:p>
                      <a:r>
                        <a:rPr lang="en-US" sz="1000" dirty="0">
                          <a:solidFill>
                            <a:schemeClr val="tx1"/>
                          </a:solidFill>
                          <a:latin typeface="+mn-lt"/>
                        </a:rPr>
                        <a:t>Dashboard for Authorities (Government) which will give real time insights like:</a:t>
                      </a:r>
                    </a:p>
                    <a:p>
                      <a:pPr marL="171450" indent="-171450">
                        <a:buFontTx/>
                        <a:buChar char="-"/>
                      </a:pPr>
                      <a:r>
                        <a:rPr lang="en-US" sz="1000" dirty="0">
                          <a:solidFill>
                            <a:schemeClr val="tx1"/>
                          </a:solidFill>
                          <a:latin typeface="+mn-lt"/>
                        </a:rPr>
                        <a:t>Number of citizens having certain diseases Vs medical facilities (doctors, hospitals, ambulances, medicines, </a:t>
                      </a:r>
                      <a:r>
                        <a:rPr lang="en-US" sz="1000" dirty="0" err="1">
                          <a:solidFill>
                            <a:schemeClr val="tx1"/>
                          </a:solidFill>
                          <a:latin typeface="+mn-lt"/>
                        </a:rPr>
                        <a:t>etc</a:t>
                      </a:r>
                      <a:r>
                        <a:rPr lang="en-US" sz="1000" dirty="0">
                          <a:solidFill>
                            <a:schemeClr val="tx1"/>
                          </a:solidFill>
                          <a:latin typeface="+mn-lt"/>
                        </a:rPr>
                        <a:t>)</a:t>
                      </a:r>
                    </a:p>
                    <a:p>
                      <a:pPr marL="171450" indent="-171450">
                        <a:buFontTx/>
                        <a:buChar char="-"/>
                      </a:pPr>
                      <a:r>
                        <a:rPr lang="en-US" sz="1000" dirty="0">
                          <a:solidFill>
                            <a:schemeClr val="tx1"/>
                          </a:solidFill>
                          <a:latin typeface="+mn-lt"/>
                        </a:rPr>
                        <a:t>AI based system to give forecast information based on the trend </a:t>
                      </a:r>
                    </a:p>
                    <a:p>
                      <a:pPr marL="171450" indent="-171450">
                        <a:buFontTx/>
                        <a:buChar char="-"/>
                      </a:pPr>
                      <a:r>
                        <a:rPr lang="en-US" sz="1000" dirty="0">
                          <a:solidFill>
                            <a:schemeClr val="tx1"/>
                          </a:solidFill>
                          <a:latin typeface="+mn-lt"/>
                        </a:rPr>
                        <a:t>AI based system like Watson health to identify and predict any new disease / pandemic by correlating symptoms</a:t>
                      </a:r>
                    </a:p>
                    <a:p>
                      <a:pPr marL="171450" indent="-171450">
                        <a:buFontTx/>
                        <a:buChar char="-"/>
                      </a:pPr>
                      <a:r>
                        <a:rPr lang="en-US" sz="1000" dirty="0">
                          <a:solidFill>
                            <a:schemeClr val="tx1"/>
                          </a:solidFill>
                          <a:latin typeface="+mn-lt"/>
                        </a:rPr>
                        <a:t>Risk dashboard for situation like Covid-19</a:t>
                      </a:r>
                    </a:p>
                  </a:txBody>
                  <a:tcPr anchor="ctr">
                    <a:solidFill>
                      <a:srgbClr val="E3F6FF"/>
                    </a:solidFill>
                  </a:tcPr>
                </a:tc>
                <a:extLst>
                  <a:ext uri="{0D108BD9-81ED-4DB2-BD59-A6C34878D82A}">
                    <a16:rowId xmlns:a16="http://schemas.microsoft.com/office/drawing/2014/main" val="1000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6</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Integration points of this system with other applications like booking through </a:t>
                      </a:r>
                      <a:r>
                        <a:rPr lang="en-US" sz="1000" b="0" u="none" dirty="0" err="1">
                          <a:solidFill>
                            <a:schemeClr val="tx1"/>
                          </a:solidFill>
                          <a:latin typeface="+mn-lt"/>
                          <a:cs typeface="Arial" panose="020B0604020202020204" pitchFamily="34" charset="0"/>
                        </a:rPr>
                        <a:t>Practo</a:t>
                      </a:r>
                      <a:r>
                        <a:rPr lang="en-US" sz="1000" b="0" u="none" dirty="0">
                          <a:solidFill>
                            <a:schemeClr val="tx1"/>
                          </a:solidFill>
                          <a:latin typeface="+mn-lt"/>
                          <a:cs typeface="Arial" panose="020B0604020202020204" pitchFamily="34" charset="0"/>
                        </a:rPr>
                        <a:t>, applications used by hospitals and doctors, etc. Panic button facility for citizens for example senior citizens requiring help, accidents,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2879692324"/>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7</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Strong Authentication through centralized Social security number database like SSN, Aadhar card, Biometric, OTP,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42520402"/>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8</a:t>
                      </a:r>
                    </a:p>
                  </a:txBody>
                  <a:tcPr anchor="ctr">
                    <a:solidFill>
                      <a:srgbClr val="E3F6FF"/>
                    </a:solid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u="none" dirty="0">
                          <a:solidFill>
                            <a:schemeClr val="tx1"/>
                          </a:solidFill>
                          <a:latin typeface="+mn-lt"/>
                          <a:cs typeface="Arial" panose="020B0604020202020204" pitchFamily="34" charset="0"/>
                        </a:rPr>
                        <a:t>Citizen should be able to search for required medical facility and practitioner and book appointments. Emergency panic button to reach out to emergencies services like 108 services</a:t>
                      </a:r>
                    </a:p>
                  </a:txBody>
                  <a:tcPr anchor="ctr">
                    <a:solidFill>
                      <a:srgbClr val="E3F6FF"/>
                    </a:solidFill>
                  </a:tcPr>
                </a:tc>
                <a:extLst>
                  <a:ext uri="{0D108BD9-81ED-4DB2-BD59-A6C34878D82A}">
                    <a16:rowId xmlns:a16="http://schemas.microsoft.com/office/drawing/2014/main" val="503843817"/>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9</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Citizens should be able to see their medical history through Mobile app/Website and should be able to update their basic information like mobile number, address,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711698707"/>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10</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Interface for Medical practitioners where they will be able to get advance insights based on the symptoms, medical history,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3877449140"/>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11</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Automated notifications to citizens regarding their medical needs for example notification when vaccinations were due, medical tests pending,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4400188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12</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All PHI data to be encrypted to protect from hacking attempts</a:t>
                      </a:r>
                    </a:p>
                  </a:txBody>
                  <a:tcPr anchor="ctr">
                    <a:solidFill>
                      <a:srgbClr val="E3F6FF"/>
                    </a:solidFill>
                  </a:tcPr>
                </a:tc>
                <a:extLst>
                  <a:ext uri="{0D108BD9-81ED-4DB2-BD59-A6C34878D82A}">
                    <a16:rowId xmlns:a16="http://schemas.microsoft.com/office/drawing/2014/main" val="1891387579"/>
                  </a:ext>
                </a:extLst>
              </a:tr>
            </a:tbl>
          </a:graphicData>
        </a:graphic>
      </p:graphicFrame>
    </p:spTree>
    <p:extLst>
      <p:ext uri="{BB962C8B-B14F-4D97-AF65-F5344CB8AC3E}">
        <p14:creationId xmlns:p14="http://schemas.microsoft.com/office/powerpoint/2010/main" val="3094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Innovation in 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6</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Some nations have systems to track healthcare information but none of the system is integrated like what we are proposing.</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system currently provides insights like number of patients in particular locality requiring specific type of medical help Vs medical help available.</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Proposed idea is unique in its nature since none of the existing healthcare solutions have had the opportunity to look into this aspect of the problem. The last pandemic encountered by the world was in the year 1918 known as the Spanish Flu. Post that healthcare systems have not worked on the problem we have proposed to solve.</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There have been many solutions now that are working on providing solutions towards the pandemic disease like </a:t>
            </a:r>
            <a:r>
              <a:rPr lang="en-US" sz="1400" dirty="0" err="1">
                <a:solidFill>
                  <a:schemeClr val="bg1"/>
                </a:solidFill>
                <a:latin typeface="IBM Plex Sans" charset="0"/>
                <a:ea typeface="IBM Plex Sans" charset="0"/>
                <a:cs typeface="IBM Plex Sans" charset="0"/>
              </a:rPr>
              <a:t>Covid</a:t>
            </a:r>
            <a:r>
              <a:rPr lang="en-US" sz="1400" dirty="0">
                <a:solidFill>
                  <a:schemeClr val="bg1"/>
                </a:solidFill>
                <a:latin typeface="IBM Plex Sans" charset="0"/>
                <a:ea typeface="IBM Plex Sans" charset="0"/>
                <a:cs typeface="IBM Plex Sans" charset="0"/>
              </a:rPr>
              <a:t>, however none of the existing solutions have looked into the aspects of patients suffering  from existing conditions. </a:t>
            </a:r>
            <a:r>
              <a:rPr lang="en-IN" sz="1400" dirty="0">
                <a:solidFill>
                  <a:schemeClr val="bg1"/>
                </a:solidFill>
                <a:latin typeface="IBM Plex Sans" charset="0"/>
                <a:ea typeface="IBM Plex Sans" charset="0"/>
                <a:cs typeface="IBM Plex Sans" charset="0"/>
              </a:rPr>
              <a:t> </a:t>
            </a:r>
          </a:p>
        </p:txBody>
      </p:sp>
    </p:spTree>
    <p:extLst>
      <p:ext uri="{BB962C8B-B14F-4D97-AF65-F5344CB8AC3E}">
        <p14:creationId xmlns:p14="http://schemas.microsoft.com/office/powerpoint/2010/main" val="126656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69342" y="207416"/>
            <a:ext cx="8324088" cy="332399"/>
          </a:xfrm>
        </p:spPr>
        <p:txBody>
          <a:bodyPr/>
          <a:lstStyle/>
          <a:p>
            <a:r>
              <a:rPr lang="en-IN" dirty="0"/>
              <a:t>High level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7</a:t>
            </a:fld>
            <a:endParaRPr lang="en-US" dirty="0"/>
          </a:p>
        </p:txBody>
      </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160140"/>
            <a:chOff x="210312" y="3554768"/>
            <a:chExt cx="914400" cy="1160140"/>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307777"/>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Authorities/Government</a:t>
              </a:r>
              <a:endParaRPr lang="en-IN" sz="700" dirty="0">
                <a:solidFill>
                  <a:schemeClr val="bg1"/>
                </a:solidFill>
                <a:latin typeface="IBM Plex Sans" charset="0"/>
                <a:ea typeface="IBM Plex Sans" charset="0"/>
                <a:cs typeface="IBM Plex Sans" charset="0"/>
              </a:endParaRPr>
            </a:p>
          </p:txBody>
        </p:sp>
      </p:grpSp>
      <p:grpSp>
        <p:nvGrpSpPr>
          <p:cNvPr id="153" name="Group 152">
            <a:extLst>
              <a:ext uri="{FF2B5EF4-FFF2-40B4-BE49-F238E27FC236}">
                <a16:creationId xmlns:a16="http://schemas.microsoft.com/office/drawing/2014/main" id="{BB24B99D-B15E-4533-AC27-8CC7081D24FF}"/>
              </a:ext>
            </a:extLst>
          </p:cNvPr>
          <p:cNvGrpSpPr/>
          <p:nvPr/>
        </p:nvGrpSpPr>
        <p:grpSpPr>
          <a:xfrm>
            <a:off x="7325477" y="3414541"/>
            <a:ext cx="1164162" cy="1471704"/>
            <a:chOff x="6911467" y="1138548"/>
            <a:chExt cx="1671202" cy="2154895"/>
          </a:xfrm>
        </p:grpSpPr>
        <p:pic>
          <p:nvPicPr>
            <p:cNvPr id="154" name="Picture 10">
              <a:extLst>
                <a:ext uri="{FF2B5EF4-FFF2-40B4-BE49-F238E27FC236}">
                  <a16:creationId xmlns:a16="http://schemas.microsoft.com/office/drawing/2014/main" id="{E3C939B9-278B-4807-A834-255678CE1FA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5" name="Picture 11">
              <a:extLst>
                <a:ext uri="{FF2B5EF4-FFF2-40B4-BE49-F238E27FC236}">
                  <a16:creationId xmlns:a16="http://schemas.microsoft.com/office/drawing/2014/main" id="{94E9A9EA-6AD9-44CE-AE35-B9D55167217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6" name="Picture 13">
              <a:extLst>
                <a:ext uri="{FF2B5EF4-FFF2-40B4-BE49-F238E27FC236}">
                  <a16:creationId xmlns:a16="http://schemas.microsoft.com/office/drawing/2014/main" id="{10170F18-AADC-4598-88D0-57569919B90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7" name="Text Box 14">
              <a:extLst>
                <a:ext uri="{FF2B5EF4-FFF2-40B4-BE49-F238E27FC236}">
                  <a16:creationId xmlns:a16="http://schemas.microsoft.com/office/drawing/2014/main" id="{871189D1-51D8-4440-86F5-025A1B748E69}"/>
                </a:ext>
              </a:extLst>
            </p:cNvPr>
            <p:cNvSpPr txBox="1">
              <a:spLocks noChangeArrowheads="1"/>
            </p:cNvSpPr>
            <p:nvPr/>
          </p:nvSpPr>
          <p:spPr bwMode="auto">
            <a:xfrm>
              <a:off x="6911467" y="2974793"/>
              <a:ext cx="1671202" cy="31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buClrTx/>
                <a:buFontTx/>
                <a:buNone/>
              </a:pPr>
              <a:r>
                <a:rPr lang="en-US" altLang="en-US" sz="800" dirty="0">
                  <a:solidFill>
                    <a:schemeClr val="bg1"/>
                  </a:solidFill>
                </a:rPr>
                <a:t>Aadhar Service &amp; DB</a:t>
              </a:r>
            </a:p>
          </p:txBody>
        </p:sp>
      </p:grpSp>
      <p:grpSp>
        <p:nvGrpSpPr>
          <p:cNvPr id="61" name="Group 60">
            <a:extLst>
              <a:ext uri="{FF2B5EF4-FFF2-40B4-BE49-F238E27FC236}">
                <a16:creationId xmlns:a16="http://schemas.microsoft.com/office/drawing/2014/main" id="{E09ABEC6-EA45-4A8E-8234-69F2919A024F}"/>
              </a:ext>
            </a:extLst>
          </p:cNvPr>
          <p:cNvGrpSpPr/>
          <p:nvPr/>
        </p:nvGrpSpPr>
        <p:grpSpPr>
          <a:xfrm>
            <a:off x="2616889" y="871453"/>
            <a:ext cx="5096435" cy="3949225"/>
            <a:chOff x="2030506" y="-36131"/>
            <a:chExt cx="5096435" cy="3949225"/>
          </a:xfrm>
        </p:grpSpPr>
        <p:grpSp>
          <p:nvGrpSpPr>
            <p:cNvPr id="60" name="Group 59">
              <a:extLst>
                <a:ext uri="{FF2B5EF4-FFF2-40B4-BE49-F238E27FC236}">
                  <a16:creationId xmlns:a16="http://schemas.microsoft.com/office/drawing/2014/main" id="{0D0AFF91-67DA-4A2B-A846-C142FB6731B4}"/>
                </a:ext>
              </a:extLst>
            </p:cNvPr>
            <p:cNvGrpSpPr/>
            <p:nvPr/>
          </p:nvGrpSpPr>
          <p:grpSpPr>
            <a:xfrm>
              <a:off x="2030506" y="-36131"/>
              <a:ext cx="5096435" cy="3949225"/>
              <a:chOff x="2030506" y="-36131"/>
              <a:chExt cx="5096435" cy="3949225"/>
            </a:xfrm>
          </p:grpSpPr>
          <p:sp>
            <p:nvSpPr>
              <p:cNvPr id="16" name="Cloud 15">
                <a:extLst>
                  <a:ext uri="{FF2B5EF4-FFF2-40B4-BE49-F238E27FC236}">
                    <a16:creationId xmlns:a16="http://schemas.microsoft.com/office/drawing/2014/main" id="{3DCB9701-A73F-467F-A27F-22D0BAF009D0}"/>
                  </a:ext>
                </a:extLst>
              </p:cNvPr>
              <p:cNvSpPr/>
              <p:nvPr/>
            </p:nvSpPr>
            <p:spPr bwMode="auto">
              <a:xfrm>
                <a:off x="2030506" y="-36131"/>
                <a:ext cx="5096435" cy="3949225"/>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5462596" y="998259"/>
                <a:ext cx="1316402" cy="1594814"/>
                <a:chOff x="6720308" y="1138548"/>
                <a:chExt cx="1889748" cy="2335155"/>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11">
                  <a:duotone>
                    <a:prstClr val="black"/>
                    <a:srgbClr val="92D050">
                      <a:tint val="45000"/>
                      <a:satMod val="400000"/>
                    </a:srgbClr>
                  </a:duotone>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720308" y="2974793"/>
                  <a:ext cx="1889748" cy="498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800" dirty="0">
                      <a:solidFill>
                        <a:schemeClr val="tx1"/>
                      </a:solidFill>
                    </a:rPr>
                    <a:t>Cloud DB Service managing encrypted DB</a:t>
                  </a: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5036172" y="233485"/>
                <a:ext cx="1310840" cy="430887"/>
              </a:xfrm>
              <a:prstGeom prst="rect">
                <a:avLst/>
              </a:prstGeom>
              <a:noFill/>
            </p:spPr>
            <p:txBody>
              <a:bodyPr wrap="square" rtlCol="0">
                <a:spAutoFit/>
              </a:bodyPr>
              <a:lstStyle/>
              <a:p>
                <a:pPr algn="ctr"/>
                <a:r>
                  <a:rPr lang="en-US" sz="1100" dirty="0">
                    <a:latin typeface="IBM Plex Sans" charset="0"/>
                    <a:ea typeface="IBM Plex Sans" charset="0"/>
                    <a:cs typeface="IBM Plex Sans" charset="0"/>
                  </a:rPr>
                  <a:t>IBM Cloud </a:t>
                </a:r>
              </a:p>
              <a:p>
                <a:pPr algn="ctr"/>
                <a:r>
                  <a:rPr lang="en-US" sz="1100" dirty="0">
                    <a:latin typeface="IBM Plex Sans" charset="0"/>
                    <a:ea typeface="IBM Plex Sans" charset="0"/>
                    <a:cs typeface="IBM Plex Sans" charset="0"/>
                  </a:rPr>
                  <a:t>Platform</a:t>
                </a:r>
                <a:endParaRPr lang="en-IN" sz="1100" dirty="0">
                  <a:latin typeface="IBM Plex Sans" charset="0"/>
                  <a:ea typeface="IBM Plex Sans" charset="0"/>
                  <a:cs typeface="IBM Plex Sans" charset="0"/>
                </a:endParaRPr>
              </a:p>
            </p:txBody>
          </p:sp>
          <p:grpSp>
            <p:nvGrpSpPr>
              <p:cNvPr id="19" name="Group 18">
                <a:extLst>
                  <a:ext uri="{FF2B5EF4-FFF2-40B4-BE49-F238E27FC236}">
                    <a16:creationId xmlns:a16="http://schemas.microsoft.com/office/drawing/2014/main" id="{593D5B15-B6FD-473D-8FC7-2AACFE718746}"/>
                  </a:ext>
                </a:extLst>
              </p:cNvPr>
              <p:cNvGrpSpPr/>
              <p:nvPr/>
            </p:nvGrpSpPr>
            <p:grpSpPr>
              <a:xfrm>
                <a:off x="2482461" y="1186724"/>
                <a:ext cx="2457262" cy="2057099"/>
                <a:chOff x="2482460" y="877438"/>
                <a:chExt cx="3329661" cy="2612074"/>
              </a:xfrm>
            </p:grpSpPr>
            <p:sp>
              <p:nvSpPr>
                <p:cNvPr id="147" name="Hexagon 146">
                  <a:extLst>
                    <a:ext uri="{FF2B5EF4-FFF2-40B4-BE49-F238E27FC236}">
                      <a16:creationId xmlns:a16="http://schemas.microsoft.com/office/drawing/2014/main" id="{76A6A815-47B0-4035-B27C-A99225DA62A8}"/>
                    </a:ext>
                  </a:extLst>
                </p:cNvPr>
                <p:cNvSpPr/>
                <p:nvPr/>
              </p:nvSpPr>
              <p:spPr bwMode="auto">
                <a:xfrm>
                  <a:off x="2883472" y="877438"/>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46" name="Hexagon 145">
                  <a:extLst>
                    <a:ext uri="{FF2B5EF4-FFF2-40B4-BE49-F238E27FC236}">
                      <a16:creationId xmlns:a16="http://schemas.microsoft.com/office/drawing/2014/main" id="{E081488D-B0E0-4A09-B4FA-B5FFE954A615}"/>
                    </a:ext>
                  </a:extLst>
                </p:cNvPr>
                <p:cNvSpPr/>
                <p:nvPr/>
              </p:nvSpPr>
              <p:spPr bwMode="auto">
                <a:xfrm>
                  <a:off x="2689961" y="998431"/>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5" name="Hexagon 14">
                  <a:extLst>
                    <a:ext uri="{FF2B5EF4-FFF2-40B4-BE49-F238E27FC236}">
                      <a16:creationId xmlns:a16="http://schemas.microsoft.com/office/drawing/2014/main" id="{09C8DBC8-5C13-4D92-87D7-604D18BEDE40}"/>
                    </a:ext>
                  </a:extLst>
                </p:cNvPr>
                <p:cNvSpPr/>
                <p:nvPr/>
              </p:nvSpPr>
              <p:spPr bwMode="auto">
                <a:xfrm>
                  <a:off x="2482460" y="1110986"/>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IBM Plex Sans" panose="020B0503050203000203" pitchFamily="34" charset="77"/>
                    </a:rPr>
                    <a:t>IHS</a:t>
                  </a:r>
                  <a:endParaRPr kumimoji="0" lang="en-IN" sz="2000" b="0" i="0" u="none" strike="noStrike" cap="none" normalizeH="0" baseline="0" dirty="0">
                    <a:ln>
                      <a:noFill/>
                    </a:ln>
                    <a:solidFill>
                      <a:schemeClr val="tx1"/>
                    </a:solidFill>
                    <a:effectLst/>
                    <a:latin typeface="IBM Plex Sans" panose="020B0503050203000203" pitchFamily="34" charset="77"/>
                  </a:endParaRPr>
                </a:p>
              </p:txBody>
            </p:sp>
          </p:grpSp>
        </p:grpSp>
        <p:pic>
          <p:nvPicPr>
            <p:cNvPr id="21" name="Graphic 20" descr="Smart Phone">
              <a:extLst>
                <a:ext uri="{FF2B5EF4-FFF2-40B4-BE49-F238E27FC236}">
                  <a16:creationId xmlns:a16="http://schemas.microsoft.com/office/drawing/2014/main" id="{B5D9D4D9-5DB9-4793-AAB0-03BDEE30C6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1800" y="1474067"/>
              <a:ext cx="357962" cy="357962"/>
            </a:xfrm>
            <a:prstGeom prst="rect">
              <a:avLst/>
            </a:prstGeom>
          </p:spPr>
        </p:pic>
        <p:pic>
          <p:nvPicPr>
            <p:cNvPr id="25" name="Graphic 24" descr="Internet">
              <a:extLst>
                <a:ext uri="{FF2B5EF4-FFF2-40B4-BE49-F238E27FC236}">
                  <a16:creationId xmlns:a16="http://schemas.microsoft.com/office/drawing/2014/main" id="{668EB7C2-E9F3-4F4C-B482-EF078E05DB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1384" y="1401340"/>
              <a:ext cx="503416" cy="503416"/>
            </a:xfrm>
            <a:prstGeom prst="rect">
              <a:avLst/>
            </a:prstGeom>
          </p:spPr>
        </p:pic>
        <p:grpSp>
          <p:nvGrpSpPr>
            <p:cNvPr id="33" name="Group 32">
              <a:extLst>
                <a:ext uri="{FF2B5EF4-FFF2-40B4-BE49-F238E27FC236}">
                  <a16:creationId xmlns:a16="http://schemas.microsoft.com/office/drawing/2014/main" id="{8F77F325-3661-49A3-AED6-AB9C6D237587}"/>
                </a:ext>
              </a:extLst>
            </p:cNvPr>
            <p:cNvGrpSpPr/>
            <p:nvPr/>
          </p:nvGrpSpPr>
          <p:grpSpPr>
            <a:xfrm>
              <a:off x="3255036" y="2549400"/>
              <a:ext cx="685800" cy="703574"/>
              <a:chOff x="3207382" y="2360924"/>
              <a:chExt cx="914400" cy="914400"/>
            </a:xfrm>
            <a:solidFill>
              <a:srgbClr val="002060"/>
            </a:solidFill>
          </p:grpSpPr>
          <p:pic>
            <p:nvPicPr>
              <p:cNvPr id="27" name="Graphic 26" descr="Gauge">
                <a:extLst>
                  <a:ext uri="{FF2B5EF4-FFF2-40B4-BE49-F238E27FC236}">
                    <a16:creationId xmlns:a16="http://schemas.microsoft.com/office/drawing/2014/main" id="{9DC8DB13-FB72-478A-A3AE-0174836C4E2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35982" y="2516330"/>
                <a:ext cx="457200" cy="457200"/>
              </a:xfrm>
              <a:prstGeom prst="rect">
                <a:avLst/>
              </a:prstGeom>
            </p:spPr>
          </p:pic>
          <p:pic>
            <p:nvPicPr>
              <p:cNvPr id="30" name="Graphic 29" descr="Monitor">
                <a:extLst>
                  <a:ext uri="{FF2B5EF4-FFF2-40B4-BE49-F238E27FC236}">
                    <a16:creationId xmlns:a16="http://schemas.microsoft.com/office/drawing/2014/main" id="{D7D466FA-1BBA-48FA-83DE-A19E7526E9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07382" y="2360924"/>
                <a:ext cx="914400" cy="914400"/>
              </a:xfrm>
              <a:prstGeom prst="rect">
                <a:avLst/>
              </a:prstGeom>
            </p:spPr>
          </p:pic>
        </p:grpSp>
      </p:grpSp>
      <p:grpSp>
        <p:nvGrpSpPr>
          <p:cNvPr id="162" name="Group 161">
            <a:extLst>
              <a:ext uri="{FF2B5EF4-FFF2-40B4-BE49-F238E27FC236}">
                <a16:creationId xmlns:a16="http://schemas.microsoft.com/office/drawing/2014/main" id="{48DF257B-AB93-440C-BD7B-E3ECF9146C27}"/>
              </a:ext>
            </a:extLst>
          </p:cNvPr>
          <p:cNvGrpSpPr/>
          <p:nvPr/>
        </p:nvGrpSpPr>
        <p:grpSpPr>
          <a:xfrm>
            <a:off x="2420918" y="1444195"/>
            <a:ext cx="673519" cy="850855"/>
            <a:chOff x="3672109" y="156429"/>
            <a:chExt cx="673519" cy="850855"/>
          </a:xfrm>
        </p:grpSpPr>
        <p:pic>
          <p:nvPicPr>
            <p:cNvPr id="158" name="Graphic 157" descr="Internet">
              <a:extLst>
                <a:ext uri="{FF2B5EF4-FFF2-40B4-BE49-F238E27FC236}">
                  <a16:creationId xmlns:a16="http://schemas.microsoft.com/office/drawing/2014/main" id="{77721E41-D3FD-4B4C-9A7F-36B698B10C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37116" y="156429"/>
              <a:ext cx="503416" cy="503416"/>
            </a:xfrm>
            <a:prstGeom prst="rect">
              <a:avLst/>
            </a:prstGeom>
          </p:spPr>
        </p:pic>
        <p:sp>
          <p:nvSpPr>
            <p:cNvPr id="161" name="TextBox 160">
              <a:extLst>
                <a:ext uri="{FF2B5EF4-FFF2-40B4-BE49-F238E27FC236}">
                  <a16:creationId xmlns:a16="http://schemas.microsoft.com/office/drawing/2014/main" id="{7A32624B-21A2-4AB0-86A6-5992B64A1983}"/>
                </a:ext>
              </a:extLst>
            </p:cNvPr>
            <p:cNvSpPr txBox="1"/>
            <p:nvPr/>
          </p:nvSpPr>
          <p:spPr>
            <a:xfrm>
              <a:off x="3672109" y="545619"/>
              <a:ext cx="673519" cy="461665"/>
            </a:xfrm>
            <a:prstGeom prst="rect">
              <a:avLst/>
            </a:prstGeom>
            <a:noFill/>
          </p:spPr>
          <p:txBody>
            <a:bodyPr wrap="square" rtlCol="0">
              <a:spAutoFit/>
            </a:bodyPr>
            <a:lstStyle/>
            <a:p>
              <a:pPr algn="ctr"/>
              <a:r>
                <a:rPr lang="en-US" sz="600" dirty="0" err="1">
                  <a:solidFill>
                    <a:schemeClr val="bg1"/>
                  </a:solidFill>
                  <a:latin typeface="IBM Plex Sans" charset="0"/>
                  <a:ea typeface="IBM Plex Sans" charset="0"/>
                  <a:cs typeface="IBM Plex Sans" charset="0"/>
                </a:rPr>
                <a:t>Practo</a:t>
              </a:r>
              <a:r>
                <a:rPr lang="en-US" sz="600" dirty="0">
                  <a:solidFill>
                    <a:schemeClr val="bg1"/>
                  </a:solidFill>
                  <a:latin typeface="IBM Plex Sans" charset="0"/>
                  <a:ea typeface="IBM Plex Sans" charset="0"/>
                  <a:cs typeface="IBM Plex Sans" charset="0"/>
                </a:rPr>
                <a:t>, hospital app or similar apps</a:t>
              </a:r>
              <a:endParaRPr lang="en-IN" sz="600" dirty="0">
                <a:solidFill>
                  <a:schemeClr val="bg1"/>
                </a:solidFill>
                <a:latin typeface="IBM Plex Sans" charset="0"/>
                <a:ea typeface="IBM Plex Sans" charset="0"/>
                <a:cs typeface="IBM Plex Sans" charset="0"/>
              </a:endParaRPr>
            </a:p>
          </p:txBody>
        </p:sp>
      </p:grpSp>
      <p:sp>
        <p:nvSpPr>
          <p:cNvPr id="165" name="TextBox 164">
            <a:extLst>
              <a:ext uri="{FF2B5EF4-FFF2-40B4-BE49-F238E27FC236}">
                <a16:creationId xmlns:a16="http://schemas.microsoft.com/office/drawing/2014/main" id="{4CE7DA1A-E1A6-4CB7-95CA-047EB538C296}"/>
              </a:ext>
            </a:extLst>
          </p:cNvPr>
          <p:cNvSpPr txBox="1"/>
          <p:nvPr/>
        </p:nvSpPr>
        <p:spPr>
          <a:xfrm>
            <a:off x="855845" y="1757458"/>
            <a:ext cx="1964856"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Search Doctor, Book appointment</a:t>
            </a:r>
            <a:endParaRPr lang="en-IN" sz="800" dirty="0">
              <a:solidFill>
                <a:schemeClr val="bg1"/>
              </a:solidFill>
              <a:latin typeface="IBM Plex Sans" charset="0"/>
              <a:ea typeface="IBM Plex Sans" charset="0"/>
              <a:cs typeface="IBM Plex Sans" charset="0"/>
            </a:endParaRPr>
          </a:p>
        </p:txBody>
      </p:sp>
      <p:sp>
        <p:nvSpPr>
          <p:cNvPr id="169" name="TextBox 168">
            <a:extLst>
              <a:ext uri="{FF2B5EF4-FFF2-40B4-BE49-F238E27FC236}">
                <a16:creationId xmlns:a16="http://schemas.microsoft.com/office/drawing/2014/main" id="{63BD5BA7-CBD5-40F0-8654-E6D91F96074D}"/>
              </a:ext>
            </a:extLst>
          </p:cNvPr>
          <p:cNvSpPr txBox="1"/>
          <p:nvPr/>
        </p:nvSpPr>
        <p:spPr>
          <a:xfrm>
            <a:off x="1095130" y="1071807"/>
            <a:ext cx="1780760"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Login using Aadhar card, See &amp; update personal details</a:t>
            </a:r>
            <a:endParaRPr lang="en-IN" sz="800" dirty="0">
              <a:solidFill>
                <a:schemeClr val="bg1"/>
              </a:solidFill>
              <a:latin typeface="IBM Plex Sans" charset="0"/>
              <a:ea typeface="IBM Plex Sans" charset="0"/>
              <a:cs typeface="IBM Plex Sans" charset="0"/>
            </a:endParaRPr>
          </a:p>
        </p:txBody>
      </p:sp>
      <p:cxnSp>
        <p:nvCxnSpPr>
          <p:cNvPr id="177" name="Connector: Elbow 176">
            <a:extLst>
              <a:ext uri="{FF2B5EF4-FFF2-40B4-BE49-F238E27FC236}">
                <a16:creationId xmlns:a16="http://schemas.microsoft.com/office/drawing/2014/main" id="{065C7C1A-985B-4BCF-B1DD-13CB73394709}"/>
              </a:ext>
            </a:extLst>
          </p:cNvPr>
          <p:cNvCxnSpPr>
            <a:stCxn id="29" idx="3"/>
            <a:endCxn id="158" idx="1"/>
          </p:cNvCxnSpPr>
          <p:nvPr/>
        </p:nvCxnSpPr>
        <p:spPr bwMode="auto">
          <a:xfrm>
            <a:off x="1078530" y="1245467"/>
            <a:ext cx="1407395" cy="450436"/>
          </a:xfrm>
          <a:prstGeom prst="bentConnector3">
            <a:avLst>
              <a:gd name="adj1" fmla="val 98728"/>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81" name="Connector: Elbow 180">
            <a:extLst>
              <a:ext uri="{FF2B5EF4-FFF2-40B4-BE49-F238E27FC236}">
                <a16:creationId xmlns:a16="http://schemas.microsoft.com/office/drawing/2014/main" id="{410E38BD-4222-4CCA-A5DA-F00A68C74F99}"/>
              </a:ext>
            </a:extLst>
          </p:cNvPr>
          <p:cNvCxnSpPr>
            <a:cxnSpLocks/>
          </p:cNvCxnSpPr>
          <p:nvPr/>
        </p:nvCxnSpPr>
        <p:spPr bwMode="auto">
          <a:xfrm>
            <a:off x="1054365" y="1263786"/>
            <a:ext cx="1407395" cy="450436"/>
          </a:xfrm>
          <a:prstGeom prst="bentConnector3">
            <a:avLst>
              <a:gd name="adj1" fmla="val 1272"/>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5" name="TextBox 184">
            <a:extLst>
              <a:ext uri="{FF2B5EF4-FFF2-40B4-BE49-F238E27FC236}">
                <a16:creationId xmlns:a16="http://schemas.microsoft.com/office/drawing/2014/main" id="{3812DA85-1696-41B6-A6A6-DFDD55BC7C6E}"/>
              </a:ext>
            </a:extLst>
          </p:cNvPr>
          <p:cNvSpPr txBox="1"/>
          <p:nvPr/>
        </p:nvSpPr>
        <p:spPr>
          <a:xfrm>
            <a:off x="3522387" y="2703314"/>
            <a:ext cx="429554" cy="215444"/>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Mobile app</a:t>
            </a:r>
            <a:endParaRPr lang="en-IN" sz="400" dirty="0">
              <a:solidFill>
                <a:schemeClr val="bg1"/>
              </a:solidFill>
              <a:latin typeface="IBM Plex Sans" charset="0"/>
              <a:ea typeface="IBM Plex Sans" charset="0"/>
              <a:cs typeface="IBM Plex Sans" charset="0"/>
            </a:endParaRPr>
          </a:p>
        </p:txBody>
      </p:sp>
      <p:sp>
        <p:nvSpPr>
          <p:cNvPr id="186" name="TextBox 185">
            <a:extLst>
              <a:ext uri="{FF2B5EF4-FFF2-40B4-BE49-F238E27FC236}">
                <a16:creationId xmlns:a16="http://schemas.microsoft.com/office/drawing/2014/main" id="{536D6D62-B14C-4CBC-9C79-AF0BDE61C067}"/>
              </a:ext>
            </a:extLst>
          </p:cNvPr>
          <p:cNvSpPr txBox="1"/>
          <p:nvPr/>
        </p:nvSpPr>
        <p:spPr>
          <a:xfrm>
            <a:off x="4218619" y="2698898"/>
            <a:ext cx="429554"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Web app</a:t>
            </a:r>
            <a:endParaRPr lang="en-IN" sz="400" dirty="0">
              <a:solidFill>
                <a:schemeClr val="bg1"/>
              </a:solidFill>
              <a:latin typeface="IBM Plex Sans" charset="0"/>
              <a:ea typeface="IBM Plex Sans" charset="0"/>
              <a:cs typeface="IBM Plex Sans" charset="0"/>
            </a:endParaRPr>
          </a:p>
        </p:txBody>
      </p:sp>
      <p:sp>
        <p:nvSpPr>
          <p:cNvPr id="187" name="TextBox 186">
            <a:extLst>
              <a:ext uri="{FF2B5EF4-FFF2-40B4-BE49-F238E27FC236}">
                <a16:creationId xmlns:a16="http://schemas.microsoft.com/office/drawing/2014/main" id="{71F1F300-AB4F-4D70-B79D-ED649AFAF6D0}"/>
              </a:ext>
            </a:extLst>
          </p:cNvPr>
          <p:cNvSpPr txBox="1"/>
          <p:nvPr/>
        </p:nvSpPr>
        <p:spPr>
          <a:xfrm>
            <a:off x="3833081" y="3427336"/>
            <a:ext cx="625327"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DRM Dashboard</a:t>
            </a:r>
            <a:endParaRPr lang="en-IN" sz="400" dirty="0">
              <a:solidFill>
                <a:schemeClr val="bg1"/>
              </a:solidFill>
              <a:latin typeface="IBM Plex Sans" charset="0"/>
              <a:ea typeface="IBM Plex Sans" charset="0"/>
              <a:cs typeface="IBM Plex Sans" charset="0"/>
            </a:endParaRPr>
          </a:p>
        </p:txBody>
      </p:sp>
      <p:cxnSp>
        <p:nvCxnSpPr>
          <p:cNvPr id="189" name="Connector: Elbow 188">
            <a:extLst>
              <a:ext uri="{FF2B5EF4-FFF2-40B4-BE49-F238E27FC236}">
                <a16:creationId xmlns:a16="http://schemas.microsoft.com/office/drawing/2014/main" id="{80BA520D-E8FA-4B8B-8793-6C7DACD73E53}"/>
              </a:ext>
            </a:extLst>
          </p:cNvPr>
          <p:cNvCxnSpPr>
            <a:stCxn id="158" idx="3"/>
            <a:endCxn id="147" idx="4"/>
          </p:cNvCxnSpPr>
          <p:nvPr/>
        </p:nvCxnSpPr>
        <p:spPr bwMode="auto">
          <a:xfrm>
            <a:off x="2989341" y="1695903"/>
            <a:ext cx="843740" cy="398405"/>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00ABCD7-4C87-4A87-AC87-5D2527AA83B9}"/>
              </a:ext>
            </a:extLst>
          </p:cNvPr>
          <p:cNvSpPr txBox="1"/>
          <p:nvPr/>
        </p:nvSpPr>
        <p:spPr>
          <a:xfrm>
            <a:off x="3280185" y="1722455"/>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2" name="Connector: Elbow 191">
            <a:extLst>
              <a:ext uri="{FF2B5EF4-FFF2-40B4-BE49-F238E27FC236}">
                <a16:creationId xmlns:a16="http://schemas.microsoft.com/office/drawing/2014/main" id="{0254D3B4-7F70-4DCD-B773-7377E66E3A09}"/>
              </a:ext>
            </a:extLst>
          </p:cNvPr>
          <p:cNvCxnSpPr>
            <a:stCxn id="30" idx="2"/>
            <a:endCxn id="156" idx="1"/>
          </p:cNvCxnSpPr>
          <p:nvPr/>
        </p:nvCxnSpPr>
        <p:spPr bwMode="auto">
          <a:xfrm rot="16200000" flipH="1">
            <a:off x="5692784" y="2652093"/>
            <a:ext cx="164131" cy="3181060"/>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E2B2D178-AFC9-4088-BFD6-7A2215CA8F31}"/>
              </a:ext>
            </a:extLst>
          </p:cNvPr>
          <p:cNvSpPr txBox="1"/>
          <p:nvPr/>
        </p:nvSpPr>
        <p:spPr>
          <a:xfrm>
            <a:off x="5003850" y="3991281"/>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5" name="Straight Arrow Connector 194">
            <a:extLst>
              <a:ext uri="{FF2B5EF4-FFF2-40B4-BE49-F238E27FC236}">
                <a16:creationId xmlns:a16="http://schemas.microsoft.com/office/drawing/2014/main" id="{D5E5A880-E8F8-42D1-8BF5-6E87FDA2B1D6}"/>
              </a:ext>
            </a:extLst>
          </p:cNvPr>
          <p:cNvCxnSpPr>
            <a:stCxn id="147" idx="0"/>
            <a:endCxn id="45" idx="1"/>
          </p:cNvCxnSpPr>
          <p:nvPr/>
        </p:nvCxnSpPr>
        <p:spPr bwMode="auto">
          <a:xfrm flipV="1">
            <a:off x="5526106" y="2815991"/>
            <a:ext cx="695935" cy="214903"/>
          </a:xfrm>
          <a:prstGeom prst="straightConnector1">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167A3732-0CAC-4C61-8608-608CB2375413}"/>
              </a:ext>
            </a:extLst>
          </p:cNvPr>
          <p:cNvCxnSpPr>
            <a:stCxn id="31" idx="3"/>
            <a:endCxn id="15" idx="3"/>
          </p:cNvCxnSpPr>
          <p:nvPr/>
        </p:nvCxnSpPr>
        <p:spPr bwMode="auto">
          <a:xfrm>
            <a:off x="1078530" y="2498893"/>
            <a:ext cx="1990314" cy="715928"/>
          </a:xfrm>
          <a:prstGeom prst="bentConnector3">
            <a:avLst>
              <a:gd name="adj1" fmla="val 100334"/>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0" name="TextBox 199">
            <a:extLst>
              <a:ext uri="{FF2B5EF4-FFF2-40B4-BE49-F238E27FC236}">
                <a16:creationId xmlns:a16="http://schemas.microsoft.com/office/drawing/2014/main" id="{3AC5CDFD-77F5-452E-9731-045E4F8027C3}"/>
              </a:ext>
            </a:extLst>
          </p:cNvPr>
          <p:cNvSpPr txBox="1"/>
          <p:nvPr/>
        </p:nvSpPr>
        <p:spPr>
          <a:xfrm>
            <a:off x="1221393" y="2454293"/>
            <a:ext cx="1631614" cy="58477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Update hospital details, Add symptoms, prescription, diagnosis, final decision on disease</a:t>
            </a:r>
            <a:endParaRPr lang="en-IN" sz="800" dirty="0">
              <a:solidFill>
                <a:schemeClr val="bg1"/>
              </a:solidFill>
              <a:latin typeface="IBM Plex Sans" charset="0"/>
              <a:ea typeface="IBM Plex Sans" charset="0"/>
              <a:cs typeface="IBM Plex Sans" charset="0"/>
            </a:endParaRPr>
          </a:p>
        </p:txBody>
      </p:sp>
      <p:cxnSp>
        <p:nvCxnSpPr>
          <p:cNvPr id="202" name="Connector: Elbow 201">
            <a:extLst>
              <a:ext uri="{FF2B5EF4-FFF2-40B4-BE49-F238E27FC236}">
                <a16:creationId xmlns:a16="http://schemas.microsoft.com/office/drawing/2014/main" id="{B1460BA0-6D16-4CA0-B46C-6C2A44721DAF}"/>
              </a:ext>
            </a:extLst>
          </p:cNvPr>
          <p:cNvCxnSpPr>
            <a:cxnSpLocks/>
            <a:stCxn id="31" idx="3"/>
            <a:endCxn id="15" idx="3"/>
          </p:cNvCxnSpPr>
          <p:nvPr/>
        </p:nvCxnSpPr>
        <p:spPr bwMode="auto">
          <a:xfrm>
            <a:off x="1078530" y="2498893"/>
            <a:ext cx="1990314" cy="715928"/>
          </a:xfrm>
          <a:prstGeom prst="bentConnector3">
            <a:avLst>
              <a:gd name="adj1" fmla="val 342"/>
            </a:avLst>
          </a:prstGeom>
          <a:ln w="19050">
            <a:solidFill>
              <a:schemeClr val="accent2"/>
            </a:solidFill>
            <a:headEnd type="triangle"/>
            <a:tailEnd type="none"/>
          </a:ln>
          <a:effectLst/>
        </p:spPr>
        <p:style>
          <a:lnRef idx="1">
            <a:schemeClr val="dk1"/>
          </a:lnRef>
          <a:fillRef idx="0">
            <a:schemeClr val="dk1"/>
          </a:fillRef>
          <a:effectRef idx="0">
            <a:schemeClr val="dk1"/>
          </a:effectRef>
          <a:fontRef idx="minor">
            <a:schemeClr val="tx1"/>
          </a:fontRef>
        </p:style>
      </p:cxnSp>
      <p:sp>
        <p:nvSpPr>
          <p:cNvPr id="206" name="TextBox 205">
            <a:extLst>
              <a:ext uri="{FF2B5EF4-FFF2-40B4-BE49-F238E27FC236}">
                <a16:creationId xmlns:a16="http://schemas.microsoft.com/office/drawing/2014/main" id="{4EBAB031-BF67-464E-8F1A-EACB481EC07F}"/>
              </a:ext>
            </a:extLst>
          </p:cNvPr>
          <p:cNvSpPr txBox="1"/>
          <p:nvPr/>
        </p:nvSpPr>
        <p:spPr>
          <a:xfrm>
            <a:off x="1155683" y="3190244"/>
            <a:ext cx="1631614"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patient info, analytics related to disease</a:t>
            </a:r>
            <a:endParaRPr lang="en-IN" sz="800" dirty="0">
              <a:solidFill>
                <a:schemeClr val="bg1"/>
              </a:solidFill>
              <a:latin typeface="IBM Plex Sans" charset="0"/>
              <a:ea typeface="IBM Plex Sans" charset="0"/>
              <a:cs typeface="IBM Plex Sans" charset="0"/>
            </a:endParaRPr>
          </a:p>
        </p:txBody>
      </p:sp>
      <p:cxnSp>
        <p:nvCxnSpPr>
          <p:cNvPr id="207" name="Connector: Elbow 206">
            <a:extLst>
              <a:ext uri="{FF2B5EF4-FFF2-40B4-BE49-F238E27FC236}">
                <a16:creationId xmlns:a16="http://schemas.microsoft.com/office/drawing/2014/main" id="{D303EFA7-7B99-4ABD-86E3-767831E7DE34}"/>
              </a:ext>
            </a:extLst>
          </p:cNvPr>
          <p:cNvCxnSpPr>
            <a:cxnSpLocks/>
            <a:stCxn id="35" idx="3"/>
            <a:endCxn id="15" idx="2"/>
          </p:cNvCxnSpPr>
          <p:nvPr/>
        </p:nvCxnSpPr>
        <p:spPr bwMode="auto">
          <a:xfrm>
            <a:off x="1124712" y="4011968"/>
            <a:ext cx="2412425" cy="139439"/>
          </a:xfrm>
          <a:prstGeom prst="bentConnector4">
            <a:avLst>
              <a:gd name="adj1" fmla="val 12424"/>
              <a:gd name="adj2" fmla="val 177149"/>
            </a:avLst>
          </a:prstGeom>
          <a:ln w="19050">
            <a:solidFill>
              <a:schemeClr val="accent2"/>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219" name="TextBox 218">
            <a:extLst>
              <a:ext uri="{FF2B5EF4-FFF2-40B4-BE49-F238E27FC236}">
                <a16:creationId xmlns:a16="http://schemas.microsoft.com/office/drawing/2014/main" id="{D12C165C-476A-460A-A553-70D0C1F68009}"/>
              </a:ext>
            </a:extLst>
          </p:cNvPr>
          <p:cNvSpPr txBox="1"/>
          <p:nvPr/>
        </p:nvSpPr>
        <p:spPr>
          <a:xfrm>
            <a:off x="1498583" y="4255210"/>
            <a:ext cx="1631614" cy="46166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reports on patient info, medical facilities available Vs required, and other analytics</a:t>
            </a:r>
            <a:endParaRPr lang="en-IN" sz="800" dirty="0">
              <a:solidFill>
                <a:schemeClr val="bg1"/>
              </a:solidFill>
              <a:latin typeface="IBM Plex Sans" charset="0"/>
              <a:ea typeface="IBM Plex Sans" charset="0"/>
              <a:cs typeface="IBM Plex Sans" charset="0"/>
            </a:endParaRPr>
          </a:p>
        </p:txBody>
      </p:sp>
      <p:cxnSp>
        <p:nvCxnSpPr>
          <p:cNvPr id="224" name="Connector: Elbow 223">
            <a:extLst>
              <a:ext uri="{FF2B5EF4-FFF2-40B4-BE49-F238E27FC236}">
                <a16:creationId xmlns:a16="http://schemas.microsoft.com/office/drawing/2014/main" id="{FE9218DF-410F-4301-80B0-E09B990E3840}"/>
              </a:ext>
            </a:extLst>
          </p:cNvPr>
          <p:cNvCxnSpPr>
            <a:cxnSpLocks/>
            <a:endCxn id="165" idx="3"/>
          </p:cNvCxnSpPr>
          <p:nvPr/>
        </p:nvCxnSpPr>
        <p:spPr bwMode="auto">
          <a:xfrm flipV="1">
            <a:off x="756324" y="1865180"/>
            <a:ext cx="2064377" cy="402100"/>
          </a:xfrm>
          <a:prstGeom prst="bentConnector3">
            <a:avLst>
              <a:gd name="adj1" fmla="val 85887"/>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TextBox 240">
            <a:extLst>
              <a:ext uri="{FF2B5EF4-FFF2-40B4-BE49-F238E27FC236}">
                <a16:creationId xmlns:a16="http://schemas.microsoft.com/office/drawing/2014/main" id="{2BA5711A-DBF7-4E92-BD4F-F0E77A90BB0A}"/>
              </a:ext>
            </a:extLst>
          </p:cNvPr>
          <p:cNvSpPr txBox="1"/>
          <p:nvPr/>
        </p:nvSpPr>
        <p:spPr>
          <a:xfrm>
            <a:off x="867682" y="2090911"/>
            <a:ext cx="1780760"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Authenticate using Aadhar card</a:t>
            </a:r>
            <a:endParaRPr lang="en-IN" sz="800" dirty="0">
              <a:solidFill>
                <a:schemeClr val="bg1"/>
              </a:solidFill>
              <a:latin typeface="IBM Plex Sans" charset="0"/>
              <a:ea typeface="IBM Plex Sans" charset="0"/>
              <a:cs typeface="IBM Plex Sans" charset="0"/>
            </a:endParaRPr>
          </a:p>
        </p:txBody>
      </p:sp>
      <p:pic>
        <p:nvPicPr>
          <p:cNvPr id="244" name="Graphic 243" descr="Key">
            <a:extLst>
              <a:ext uri="{FF2B5EF4-FFF2-40B4-BE49-F238E27FC236}">
                <a16:creationId xmlns:a16="http://schemas.microsoft.com/office/drawing/2014/main" id="{76813079-C5F7-4087-8C4C-3D1BEDF3337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00001" y="2268968"/>
            <a:ext cx="515159" cy="515159"/>
          </a:xfrm>
          <a:prstGeom prst="rect">
            <a:avLst/>
          </a:prstGeom>
        </p:spPr>
      </p:pic>
    </p:spTree>
    <p:extLst>
      <p:ext uri="{BB962C8B-B14F-4D97-AF65-F5344CB8AC3E}">
        <p14:creationId xmlns:p14="http://schemas.microsoft.com/office/powerpoint/2010/main" val="313075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3DCB9701-A73F-467F-A27F-22D0BAF009D0}"/>
              </a:ext>
            </a:extLst>
          </p:cNvPr>
          <p:cNvSpPr/>
          <p:nvPr/>
        </p:nvSpPr>
        <p:spPr bwMode="auto">
          <a:xfrm>
            <a:off x="1124712" y="-36131"/>
            <a:ext cx="7811611" cy="5014668"/>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8324088" cy="332399"/>
          </a:xfrm>
        </p:spPr>
        <p:txBody>
          <a:bodyPr/>
          <a:lstStyle/>
          <a:p>
            <a:r>
              <a:rPr lang="en-IN" dirty="0"/>
              <a:t>Component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8</a:t>
            </a:fld>
            <a:endParaRPr lang="en-US" dirty="0"/>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6911467" y="1138548"/>
            <a:ext cx="1671202" cy="2238536"/>
            <a:chOff x="6911467" y="1138548"/>
            <a:chExt cx="1671202" cy="2238536"/>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5">
              <a:duotone>
                <a:prstClr val="black"/>
                <a:srgbClr val="92D050">
                  <a:tint val="45000"/>
                  <a:satMod val="400000"/>
                </a:srgbClr>
              </a:duotone>
              <a:extLst>
                <a:ext uri="{BEBA8EAE-BF5A-486C-A8C5-ECC9F3942E4B}">
                  <a14:imgProps xmlns:a14="http://schemas.microsoft.com/office/drawing/2010/main">
                    <a14:imgLayer r:embed="rId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911467" y="2974793"/>
              <a:ext cx="1548987"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1000" dirty="0">
                  <a:solidFill>
                    <a:schemeClr val="tx1"/>
                  </a:solidFill>
                </a:rPr>
                <a:t>Cloud DB Service managing encrypted DB</a:t>
              </a:r>
            </a:p>
          </p:txBody>
        </p:sp>
      </p:grpSp>
      <p:grpSp>
        <p:nvGrpSpPr>
          <p:cNvPr id="10" name="Group 9">
            <a:extLst>
              <a:ext uri="{FF2B5EF4-FFF2-40B4-BE49-F238E27FC236}">
                <a16:creationId xmlns:a16="http://schemas.microsoft.com/office/drawing/2014/main" id="{BB5ADEE6-40D3-4A4F-A02F-28027644723F}"/>
              </a:ext>
            </a:extLst>
          </p:cNvPr>
          <p:cNvGrpSpPr/>
          <p:nvPr/>
        </p:nvGrpSpPr>
        <p:grpSpPr>
          <a:xfrm>
            <a:off x="4357096" y="1584133"/>
            <a:ext cx="1037094" cy="812962"/>
            <a:chOff x="4091267" y="2414273"/>
            <a:chExt cx="1037094" cy="812962"/>
          </a:xfrm>
        </p:grpSpPr>
        <p:sp>
          <p:nvSpPr>
            <p:cNvPr id="85" name="Hexagon 84">
              <a:extLst>
                <a:ext uri="{FF2B5EF4-FFF2-40B4-BE49-F238E27FC236}">
                  <a16:creationId xmlns:a16="http://schemas.microsoft.com/office/drawing/2014/main" id="{902E66BD-0308-477E-BB5E-C941F6A62D29}"/>
                </a:ext>
              </a:extLst>
            </p:cNvPr>
            <p:cNvSpPr/>
            <p:nvPr/>
          </p:nvSpPr>
          <p:spPr bwMode="auto">
            <a:xfrm>
              <a:off x="4166896" y="2422820"/>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8" name="Hexagon 47">
              <a:extLst>
                <a:ext uri="{FF2B5EF4-FFF2-40B4-BE49-F238E27FC236}">
                  <a16:creationId xmlns:a16="http://schemas.microsoft.com/office/drawing/2014/main" id="{52C8B37B-FF1F-411E-9CA8-7D0E209CA615}"/>
                </a:ext>
              </a:extLst>
            </p:cNvPr>
            <p:cNvSpPr/>
            <p:nvPr/>
          </p:nvSpPr>
          <p:spPr bwMode="auto">
            <a:xfrm>
              <a:off x="409126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IHS AI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7" name="Group 6">
            <a:extLst>
              <a:ext uri="{FF2B5EF4-FFF2-40B4-BE49-F238E27FC236}">
                <a16:creationId xmlns:a16="http://schemas.microsoft.com/office/drawing/2014/main" id="{A1502250-AB0E-4803-87A6-D1DCFCC0123C}"/>
              </a:ext>
            </a:extLst>
          </p:cNvPr>
          <p:cNvGrpSpPr/>
          <p:nvPr/>
        </p:nvGrpSpPr>
        <p:grpSpPr>
          <a:xfrm>
            <a:off x="2166845" y="1588812"/>
            <a:ext cx="1059868" cy="806128"/>
            <a:chOff x="1765880" y="1765622"/>
            <a:chExt cx="1059868" cy="806128"/>
          </a:xfrm>
          <a:solidFill>
            <a:srgbClr val="92D050"/>
          </a:solidFill>
        </p:grpSpPr>
        <p:sp>
          <p:nvSpPr>
            <p:cNvPr id="82" name="Hexagon 81">
              <a:extLst>
                <a:ext uri="{FF2B5EF4-FFF2-40B4-BE49-F238E27FC236}">
                  <a16:creationId xmlns:a16="http://schemas.microsoft.com/office/drawing/2014/main" id="{EA8B581F-A156-42FB-9E12-BE028D08BB3E}"/>
                </a:ext>
              </a:extLst>
            </p:cNvPr>
            <p:cNvSpPr/>
            <p:nvPr/>
          </p:nvSpPr>
          <p:spPr bwMode="auto">
            <a:xfrm>
              <a:off x="1864283" y="176562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9" name="Hexagon 48">
              <a:extLst>
                <a:ext uri="{FF2B5EF4-FFF2-40B4-BE49-F238E27FC236}">
                  <a16:creationId xmlns:a16="http://schemas.microsoft.com/office/drawing/2014/main" id="{311C863B-4825-433C-B5B8-B426052B30AC}"/>
                </a:ext>
              </a:extLst>
            </p:cNvPr>
            <p:cNvSpPr/>
            <p:nvPr/>
          </p:nvSpPr>
          <p:spPr bwMode="auto">
            <a:xfrm>
              <a:off x="1765880" y="176733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Notification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cxnSp>
        <p:nvCxnSpPr>
          <p:cNvPr id="39" name="Straight Connector 38">
            <a:extLst>
              <a:ext uri="{FF2B5EF4-FFF2-40B4-BE49-F238E27FC236}">
                <a16:creationId xmlns:a16="http://schemas.microsoft.com/office/drawing/2014/main" id="{09FC8756-6508-4697-BD6D-77BF3B82F681}"/>
              </a:ext>
            </a:extLst>
          </p:cNvPr>
          <p:cNvCxnSpPr>
            <a:cxnSpLocks/>
          </p:cNvCxnSpPr>
          <p:nvPr/>
        </p:nvCxnSpPr>
        <p:spPr bwMode="auto">
          <a:xfrm flipV="1">
            <a:off x="1864283" y="1504337"/>
            <a:ext cx="4506609" cy="4587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A09C6BA9-CDF3-415C-9125-7FDDC142F143}"/>
              </a:ext>
            </a:extLst>
          </p:cNvPr>
          <p:cNvGrpSpPr/>
          <p:nvPr/>
        </p:nvGrpSpPr>
        <p:grpSpPr>
          <a:xfrm>
            <a:off x="2174408" y="665996"/>
            <a:ext cx="1065788" cy="814828"/>
            <a:chOff x="1951892" y="674489"/>
            <a:chExt cx="1065788" cy="814828"/>
          </a:xfrm>
        </p:grpSpPr>
        <p:sp>
          <p:nvSpPr>
            <p:cNvPr id="79" name="Hexagon 78">
              <a:extLst>
                <a:ext uri="{FF2B5EF4-FFF2-40B4-BE49-F238E27FC236}">
                  <a16:creationId xmlns:a16="http://schemas.microsoft.com/office/drawing/2014/main" id="{CDB7DFFB-7686-4194-AABB-0DA3790B1A29}"/>
                </a:ext>
              </a:extLst>
            </p:cNvPr>
            <p:cNvSpPr/>
            <p:nvPr/>
          </p:nvSpPr>
          <p:spPr bwMode="auto">
            <a:xfrm>
              <a:off x="2056215" y="684902"/>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2" name="Hexagon 61">
              <a:extLst>
                <a:ext uri="{FF2B5EF4-FFF2-40B4-BE49-F238E27FC236}">
                  <a16:creationId xmlns:a16="http://schemas.microsoft.com/office/drawing/2014/main" id="{815A476C-7256-4C6C-ACF7-075581AE92CB}"/>
                </a:ext>
              </a:extLst>
            </p:cNvPr>
            <p:cNvSpPr/>
            <p:nvPr/>
          </p:nvSpPr>
          <p:spPr bwMode="auto">
            <a:xfrm>
              <a:off x="1951892" y="6744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REST Services</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5" name="Group 4">
            <a:extLst>
              <a:ext uri="{FF2B5EF4-FFF2-40B4-BE49-F238E27FC236}">
                <a16:creationId xmlns:a16="http://schemas.microsoft.com/office/drawing/2014/main" id="{EC0ABF6F-6077-4343-85F7-73024468877D}"/>
              </a:ext>
            </a:extLst>
          </p:cNvPr>
          <p:cNvGrpSpPr/>
          <p:nvPr/>
        </p:nvGrpSpPr>
        <p:grpSpPr>
          <a:xfrm>
            <a:off x="3793009" y="635543"/>
            <a:ext cx="1063371" cy="814021"/>
            <a:chOff x="4115832" y="662261"/>
            <a:chExt cx="1063371" cy="814021"/>
          </a:xfrm>
        </p:grpSpPr>
        <p:sp>
          <p:nvSpPr>
            <p:cNvPr id="80" name="Hexagon 79">
              <a:extLst>
                <a:ext uri="{FF2B5EF4-FFF2-40B4-BE49-F238E27FC236}">
                  <a16:creationId xmlns:a16="http://schemas.microsoft.com/office/drawing/2014/main" id="{A92660FD-F1F9-48F8-8FAC-9D1B4B6FB950}"/>
                </a:ext>
              </a:extLst>
            </p:cNvPr>
            <p:cNvSpPr/>
            <p:nvPr/>
          </p:nvSpPr>
          <p:spPr bwMode="auto">
            <a:xfrm>
              <a:off x="4217738" y="66226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6" name="Hexagon 65">
              <a:extLst>
                <a:ext uri="{FF2B5EF4-FFF2-40B4-BE49-F238E27FC236}">
                  <a16:creationId xmlns:a16="http://schemas.microsoft.com/office/drawing/2014/main" id="{E16A5104-B3A2-41BA-9264-3F3776CF7B3B}"/>
                </a:ext>
              </a:extLst>
            </p:cNvPr>
            <p:cNvSpPr/>
            <p:nvPr/>
          </p:nvSpPr>
          <p:spPr bwMode="auto">
            <a:xfrm>
              <a:off x="4115832" y="671867"/>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Web UI</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6" name="Group 5">
            <a:extLst>
              <a:ext uri="{FF2B5EF4-FFF2-40B4-BE49-F238E27FC236}">
                <a16:creationId xmlns:a16="http://schemas.microsoft.com/office/drawing/2014/main" id="{3FC42248-6CD3-4A2C-B992-237ACF2FB1A4}"/>
              </a:ext>
            </a:extLst>
          </p:cNvPr>
          <p:cNvGrpSpPr/>
          <p:nvPr/>
        </p:nvGrpSpPr>
        <p:grpSpPr>
          <a:xfrm>
            <a:off x="5167999" y="632080"/>
            <a:ext cx="1033436" cy="819998"/>
            <a:chOff x="6173070" y="658906"/>
            <a:chExt cx="1033436" cy="819998"/>
          </a:xfrm>
          <a:solidFill>
            <a:srgbClr val="92D050"/>
          </a:solidFill>
        </p:grpSpPr>
        <p:sp>
          <p:nvSpPr>
            <p:cNvPr id="81" name="Hexagon 80">
              <a:extLst>
                <a:ext uri="{FF2B5EF4-FFF2-40B4-BE49-F238E27FC236}">
                  <a16:creationId xmlns:a16="http://schemas.microsoft.com/office/drawing/2014/main" id="{33EC16F7-B1F6-429A-9128-7F33F1685B30}"/>
                </a:ext>
              </a:extLst>
            </p:cNvPr>
            <p:cNvSpPr/>
            <p:nvPr/>
          </p:nvSpPr>
          <p:spPr bwMode="auto">
            <a:xfrm>
              <a:off x="6245041" y="658906"/>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7" name="Hexagon 66">
              <a:extLst>
                <a:ext uri="{FF2B5EF4-FFF2-40B4-BE49-F238E27FC236}">
                  <a16:creationId xmlns:a16="http://schemas.microsoft.com/office/drawing/2014/main" id="{924326A2-2016-467A-AA24-74A5E5394963}"/>
                </a:ext>
              </a:extLst>
            </p:cNvPr>
            <p:cNvSpPr/>
            <p:nvPr/>
          </p:nvSpPr>
          <p:spPr bwMode="auto">
            <a:xfrm>
              <a:off x="6173070" y="6744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C</a:t>
              </a:r>
              <a:r>
                <a:rPr lang="en-US" sz="1200" dirty="0">
                  <a:solidFill>
                    <a:srgbClr val="191919"/>
                  </a:solidFill>
                  <a:latin typeface="IBM Plex Sans" panose="020B0503050203000203" pitchFamily="34" charset="77"/>
                </a:rPr>
                <a:t>P4S (DRM app)</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cxnSp>
        <p:nvCxnSpPr>
          <p:cNvPr id="71" name="Straight Connector 70">
            <a:extLst>
              <a:ext uri="{FF2B5EF4-FFF2-40B4-BE49-F238E27FC236}">
                <a16:creationId xmlns:a16="http://schemas.microsoft.com/office/drawing/2014/main" id="{B0A2E2DC-061B-434E-ACD0-033D23B02A85}"/>
              </a:ext>
            </a:extLst>
          </p:cNvPr>
          <p:cNvCxnSpPr>
            <a:cxnSpLocks/>
          </p:cNvCxnSpPr>
          <p:nvPr/>
        </p:nvCxnSpPr>
        <p:spPr bwMode="auto">
          <a:xfrm>
            <a:off x="1915604" y="3593294"/>
            <a:ext cx="4455197" cy="153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A3593788-FB6D-4627-8EAF-5044A5E44C4F}"/>
              </a:ext>
            </a:extLst>
          </p:cNvPr>
          <p:cNvGrpSpPr/>
          <p:nvPr/>
        </p:nvGrpSpPr>
        <p:grpSpPr>
          <a:xfrm>
            <a:off x="2282145" y="3642408"/>
            <a:ext cx="1028106" cy="814455"/>
            <a:chOff x="1951892" y="4198062"/>
            <a:chExt cx="1028106" cy="814455"/>
          </a:xfrm>
          <a:solidFill>
            <a:srgbClr val="92D050"/>
          </a:solidFill>
        </p:grpSpPr>
        <p:sp>
          <p:nvSpPr>
            <p:cNvPr id="87" name="Hexagon 86">
              <a:extLst>
                <a:ext uri="{FF2B5EF4-FFF2-40B4-BE49-F238E27FC236}">
                  <a16:creationId xmlns:a16="http://schemas.microsoft.com/office/drawing/2014/main" id="{64901AD8-2E78-4461-92FD-26668C1D141D}"/>
                </a:ext>
              </a:extLst>
            </p:cNvPr>
            <p:cNvSpPr/>
            <p:nvPr/>
          </p:nvSpPr>
          <p:spPr bwMode="auto">
            <a:xfrm>
              <a:off x="2018533" y="419806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2" name="Hexagon 71">
              <a:extLst>
                <a:ext uri="{FF2B5EF4-FFF2-40B4-BE49-F238E27FC236}">
                  <a16:creationId xmlns:a16="http://schemas.microsoft.com/office/drawing/2014/main" id="{79B42DBD-4B0D-4C37-98B1-B3FCBF06F099}"/>
                </a:ext>
              </a:extLst>
            </p:cNvPr>
            <p:cNvSpPr/>
            <p:nvPr/>
          </p:nvSpPr>
          <p:spPr bwMode="auto">
            <a:xfrm>
              <a:off x="1951892"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IAM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2" name="Group 11">
            <a:extLst>
              <a:ext uri="{FF2B5EF4-FFF2-40B4-BE49-F238E27FC236}">
                <a16:creationId xmlns:a16="http://schemas.microsoft.com/office/drawing/2014/main" id="{821E4870-9544-48D6-907F-3FE5B9D247F8}"/>
              </a:ext>
            </a:extLst>
          </p:cNvPr>
          <p:cNvGrpSpPr/>
          <p:nvPr/>
        </p:nvGrpSpPr>
        <p:grpSpPr>
          <a:xfrm>
            <a:off x="3843962" y="3649968"/>
            <a:ext cx="1063370" cy="804916"/>
            <a:chOff x="4115832" y="4204979"/>
            <a:chExt cx="1063370" cy="804916"/>
          </a:xfrm>
          <a:solidFill>
            <a:srgbClr val="92D050"/>
          </a:solidFill>
        </p:grpSpPr>
        <p:sp>
          <p:nvSpPr>
            <p:cNvPr id="88" name="Hexagon 87">
              <a:extLst>
                <a:ext uri="{FF2B5EF4-FFF2-40B4-BE49-F238E27FC236}">
                  <a16:creationId xmlns:a16="http://schemas.microsoft.com/office/drawing/2014/main" id="{E304E0F2-4784-4EE4-B827-E1473451444D}"/>
                </a:ext>
              </a:extLst>
            </p:cNvPr>
            <p:cNvSpPr/>
            <p:nvPr/>
          </p:nvSpPr>
          <p:spPr bwMode="auto">
            <a:xfrm>
              <a:off x="4217737" y="420497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3" name="Hexagon 72">
              <a:extLst>
                <a:ext uri="{FF2B5EF4-FFF2-40B4-BE49-F238E27FC236}">
                  <a16:creationId xmlns:a16="http://schemas.microsoft.com/office/drawing/2014/main" id="{319A4E54-C1B6-4238-8912-B241027B73AD}"/>
                </a:ext>
              </a:extLst>
            </p:cNvPr>
            <p:cNvSpPr/>
            <p:nvPr/>
          </p:nvSpPr>
          <p:spPr bwMode="auto">
            <a:xfrm>
              <a:off x="4115832" y="4205480"/>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Log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3" name="Group 12">
            <a:extLst>
              <a:ext uri="{FF2B5EF4-FFF2-40B4-BE49-F238E27FC236}">
                <a16:creationId xmlns:a16="http://schemas.microsoft.com/office/drawing/2014/main" id="{A91AD184-7A80-4EE6-B20C-054DE195428B}"/>
              </a:ext>
            </a:extLst>
          </p:cNvPr>
          <p:cNvGrpSpPr/>
          <p:nvPr/>
        </p:nvGrpSpPr>
        <p:grpSpPr>
          <a:xfrm>
            <a:off x="5203815" y="3635877"/>
            <a:ext cx="1033773" cy="814456"/>
            <a:chOff x="6173070" y="4198061"/>
            <a:chExt cx="1033773" cy="814456"/>
          </a:xfrm>
          <a:solidFill>
            <a:srgbClr val="92D050"/>
          </a:solidFill>
        </p:grpSpPr>
        <p:sp>
          <p:nvSpPr>
            <p:cNvPr id="89" name="Hexagon 88">
              <a:extLst>
                <a:ext uri="{FF2B5EF4-FFF2-40B4-BE49-F238E27FC236}">
                  <a16:creationId xmlns:a16="http://schemas.microsoft.com/office/drawing/2014/main" id="{2757A51F-0124-4845-BC4F-0CB82D2F3853}"/>
                </a:ext>
              </a:extLst>
            </p:cNvPr>
            <p:cNvSpPr/>
            <p:nvPr/>
          </p:nvSpPr>
          <p:spPr bwMode="auto">
            <a:xfrm>
              <a:off x="6245378" y="419806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4" name="Hexagon 73">
              <a:extLst>
                <a:ext uri="{FF2B5EF4-FFF2-40B4-BE49-F238E27FC236}">
                  <a16:creationId xmlns:a16="http://schemas.microsoft.com/office/drawing/2014/main" id="{D1C2A660-9402-4909-A366-130FF8A1BD2D}"/>
                </a:ext>
              </a:extLst>
            </p:cNvPr>
            <p:cNvSpPr/>
            <p:nvPr/>
          </p:nvSpPr>
          <p:spPr bwMode="auto">
            <a:xfrm>
              <a:off x="6173070"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SIEM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8" name="Group 7">
            <a:extLst>
              <a:ext uri="{FF2B5EF4-FFF2-40B4-BE49-F238E27FC236}">
                <a16:creationId xmlns:a16="http://schemas.microsoft.com/office/drawing/2014/main" id="{BB29050B-A159-409B-A665-D6C568B57314}"/>
              </a:ext>
            </a:extLst>
          </p:cNvPr>
          <p:cNvGrpSpPr/>
          <p:nvPr/>
        </p:nvGrpSpPr>
        <p:grpSpPr>
          <a:xfrm>
            <a:off x="2167774" y="2687340"/>
            <a:ext cx="1064290" cy="804415"/>
            <a:chOff x="1765880" y="3106045"/>
            <a:chExt cx="1064290" cy="804415"/>
          </a:xfrm>
          <a:solidFill>
            <a:srgbClr val="92D050"/>
          </a:solidFill>
        </p:grpSpPr>
        <p:sp>
          <p:nvSpPr>
            <p:cNvPr id="83" name="Hexagon 82">
              <a:extLst>
                <a:ext uri="{FF2B5EF4-FFF2-40B4-BE49-F238E27FC236}">
                  <a16:creationId xmlns:a16="http://schemas.microsoft.com/office/drawing/2014/main" id="{93DC1A60-1777-41F5-B11F-04AEA248D393}"/>
                </a:ext>
              </a:extLst>
            </p:cNvPr>
            <p:cNvSpPr/>
            <p:nvPr/>
          </p:nvSpPr>
          <p:spPr bwMode="auto">
            <a:xfrm>
              <a:off x="1868705"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6" name="Hexagon 75">
              <a:extLst>
                <a:ext uri="{FF2B5EF4-FFF2-40B4-BE49-F238E27FC236}">
                  <a16:creationId xmlns:a16="http://schemas.microsoft.com/office/drawing/2014/main" id="{5EE114FF-228F-4E84-9C44-BB979DBDC56C}"/>
                </a:ext>
              </a:extLst>
            </p:cNvPr>
            <p:cNvSpPr/>
            <p:nvPr/>
          </p:nvSpPr>
          <p:spPr bwMode="auto">
            <a:xfrm>
              <a:off x="1765880"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Reporting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 name="Group 8">
            <a:extLst>
              <a:ext uri="{FF2B5EF4-FFF2-40B4-BE49-F238E27FC236}">
                <a16:creationId xmlns:a16="http://schemas.microsoft.com/office/drawing/2014/main" id="{7BA5F733-0DF6-47FF-A723-944424494535}"/>
              </a:ext>
            </a:extLst>
          </p:cNvPr>
          <p:cNvGrpSpPr/>
          <p:nvPr/>
        </p:nvGrpSpPr>
        <p:grpSpPr>
          <a:xfrm>
            <a:off x="3253083" y="1558837"/>
            <a:ext cx="1051138" cy="811385"/>
            <a:chOff x="2922674" y="2407303"/>
            <a:chExt cx="1051138" cy="811385"/>
          </a:xfrm>
        </p:grpSpPr>
        <p:sp>
          <p:nvSpPr>
            <p:cNvPr id="84" name="Hexagon 83">
              <a:extLst>
                <a:ext uri="{FF2B5EF4-FFF2-40B4-BE49-F238E27FC236}">
                  <a16:creationId xmlns:a16="http://schemas.microsoft.com/office/drawing/2014/main" id="{524BD50F-AD60-4920-8AE3-2FAD01C658AE}"/>
                </a:ext>
              </a:extLst>
            </p:cNvPr>
            <p:cNvSpPr/>
            <p:nvPr/>
          </p:nvSpPr>
          <p:spPr bwMode="auto">
            <a:xfrm>
              <a:off x="301234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7" name="Hexagon 76">
              <a:extLst>
                <a:ext uri="{FF2B5EF4-FFF2-40B4-BE49-F238E27FC236}">
                  <a16:creationId xmlns:a16="http://schemas.microsoft.com/office/drawing/2014/main" id="{0DC66F25-4043-433B-A20C-6C4A78B0FD19}"/>
                </a:ext>
              </a:extLst>
            </p:cNvPr>
            <p:cNvSpPr/>
            <p:nvPr/>
          </p:nvSpPr>
          <p:spPr bwMode="auto">
            <a:xfrm>
              <a:off x="2922674" y="240730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Data Capture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0" name="Group 89">
            <a:extLst>
              <a:ext uri="{FF2B5EF4-FFF2-40B4-BE49-F238E27FC236}">
                <a16:creationId xmlns:a16="http://schemas.microsoft.com/office/drawing/2014/main" id="{191A7421-91CC-4FB6-AF1A-AEAB3ED2D1E3}"/>
              </a:ext>
            </a:extLst>
          </p:cNvPr>
          <p:cNvGrpSpPr/>
          <p:nvPr/>
        </p:nvGrpSpPr>
        <p:grpSpPr>
          <a:xfrm>
            <a:off x="3253083" y="2680373"/>
            <a:ext cx="1039887" cy="818347"/>
            <a:chOff x="5253181" y="2408889"/>
            <a:chExt cx="1039887" cy="818347"/>
          </a:xfrm>
          <a:solidFill>
            <a:srgbClr val="92D050"/>
          </a:solidFill>
        </p:grpSpPr>
        <p:sp>
          <p:nvSpPr>
            <p:cNvPr id="86" name="Hexagon 85">
              <a:extLst>
                <a:ext uri="{FF2B5EF4-FFF2-40B4-BE49-F238E27FC236}">
                  <a16:creationId xmlns:a16="http://schemas.microsoft.com/office/drawing/2014/main" id="{F0EEC779-1CA6-4182-97C4-5F32A1EE9BD0}"/>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8" name="Hexagon 77">
              <a:extLst>
                <a:ext uri="{FF2B5EF4-FFF2-40B4-BE49-F238E27FC236}">
                  <a16:creationId xmlns:a16="http://schemas.microsoft.com/office/drawing/2014/main" id="{7425CDEF-FD10-41AD-AB33-81D4EA5167F1}"/>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Watson &amp; Cloud Services</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1" name="Group 90">
            <a:extLst>
              <a:ext uri="{FF2B5EF4-FFF2-40B4-BE49-F238E27FC236}">
                <a16:creationId xmlns:a16="http://schemas.microsoft.com/office/drawing/2014/main" id="{EC1193B7-3894-4E74-A1CF-D5FA904C12CD}"/>
              </a:ext>
            </a:extLst>
          </p:cNvPr>
          <p:cNvGrpSpPr/>
          <p:nvPr/>
        </p:nvGrpSpPr>
        <p:grpSpPr>
          <a:xfrm>
            <a:off x="5418710" y="1572769"/>
            <a:ext cx="1039887" cy="818347"/>
            <a:chOff x="5253181" y="2408889"/>
            <a:chExt cx="1039887" cy="818347"/>
          </a:xfrm>
        </p:grpSpPr>
        <p:sp>
          <p:nvSpPr>
            <p:cNvPr id="92" name="Hexagon 91">
              <a:extLst>
                <a:ext uri="{FF2B5EF4-FFF2-40B4-BE49-F238E27FC236}">
                  <a16:creationId xmlns:a16="http://schemas.microsoft.com/office/drawing/2014/main" id="{9B0D2177-B92E-4BE2-A0B5-CCE874407680}"/>
                </a:ext>
              </a:extLst>
            </p:cNvPr>
            <p:cNvSpPr/>
            <p:nvPr/>
          </p:nvSpPr>
          <p:spPr bwMode="auto">
            <a:xfrm>
              <a:off x="5331603" y="24088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3" name="Hexagon 92">
              <a:extLst>
                <a:ext uri="{FF2B5EF4-FFF2-40B4-BE49-F238E27FC236}">
                  <a16:creationId xmlns:a16="http://schemas.microsoft.com/office/drawing/2014/main" id="{6629BA55-F056-4A35-A0BB-4BA652988E7D}"/>
                </a:ext>
              </a:extLst>
            </p:cNvPr>
            <p:cNvSpPr/>
            <p:nvPr/>
          </p:nvSpPr>
          <p:spPr bwMode="auto">
            <a:xfrm>
              <a:off x="5253181" y="242282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Aadhar Integration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4" name="Group 93">
            <a:extLst>
              <a:ext uri="{FF2B5EF4-FFF2-40B4-BE49-F238E27FC236}">
                <a16:creationId xmlns:a16="http://schemas.microsoft.com/office/drawing/2014/main" id="{D13676F3-F1EB-4B5E-846B-ABFD11D927CF}"/>
              </a:ext>
            </a:extLst>
          </p:cNvPr>
          <p:cNvGrpSpPr/>
          <p:nvPr/>
        </p:nvGrpSpPr>
        <p:grpSpPr>
          <a:xfrm>
            <a:off x="5418710" y="2666441"/>
            <a:ext cx="1039887" cy="818347"/>
            <a:chOff x="5253181" y="2408889"/>
            <a:chExt cx="1039887" cy="818347"/>
          </a:xfrm>
          <a:solidFill>
            <a:srgbClr val="92D050"/>
          </a:solidFill>
        </p:grpSpPr>
        <p:sp>
          <p:nvSpPr>
            <p:cNvPr id="95" name="Hexagon 94">
              <a:extLst>
                <a:ext uri="{FF2B5EF4-FFF2-40B4-BE49-F238E27FC236}">
                  <a16:creationId xmlns:a16="http://schemas.microsoft.com/office/drawing/2014/main" id="{45FE59E6-8F43-40E8-9C54-5B5D7A0B42C6}"/>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6" name="Hexagon 95">
              <a:extLst>
                <a:ext uri="{FF2B5EF4-FFF2-40B4-BE49-F238E27FC236}">
                  <a16:creationId xmlns:a16="http://schemas.microsoft.com/office/drawing/2014/main" id="{755BA59C-6809-452E-8935-3B2C83FF50BE}"/>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NLP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052418"/>
            <a:chOff x="210312" y="3554768"/>
            <a:chExt cx="914400" cy="1052418"/>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Government</a:t>
              </a:r>
              <a:endParaRPr lang="en-IN" sz="700" dirty="0">
                <a:solidFill>
                  <a:schemeClr val="bg1"/>
                </a:solidFill>
                <a:latin typeface="IBM Plex Sans" charset="0"/>
                <a:ea typeface="IBM Plex Sans" charset="0"/>
                <a:cs typeface="IBM Plex Sans" charset="0"/>
              </a:endParaRP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6548965" y="265864"/>
            <a:ext cx="1100001" cy="523220"/>
          </a:xfrm>
          <a:prstGeom prst="rect">
            <a:avLst/>
          </a:prstGeom>
          <a:noFill/>
        </p:spPr>
        <p:txBody>
          <a:bodyPr wrap="square" rtlCol="0">
            <a:spAutoFit/>
          </a:bodyPr>
          <a:lstStyle/>
          <a:p>
            <a:pPr algn="ctr"/>
            <a:r>
              <a:rPr lang="en-US" sz="1400" dirty="0">
                <a:latin typeface="IBM Plex Sans" charset="0"/>
                <a:ea typeface="IBM Plex Sans" charset="0"/>
                <a:cs typeface="IBM Plex Sans" charset="0"/>
              </a:rPr>
              <a:t>IBM Cloud </a:t>
            </a:r>
          </a:p>
          <a:p>
            <a:pPr algn="ctr"/>
            <a:r>
              <a:rPr lang="en-US" sz="1400" dirty="0">
                <a:latin typeface="IBM Plex Sans" charset="0"/>
                <a:ea typeface="IBM Plex Sans" charset="0"/>
                <a:cs typeface="IBM Plex Sans" charset="0"/>
              </a:rPr>
              <a:t>Platform</a:t>
            </a:r>
            <a:endParaRPr lang="en-IN" sz="1400" dirty="0">
              <a:latin typeface="IBM Plex Sans" charset="0"/>
              <a:ea typeface="IBM Plex Sans" charset="0"/>
              <a:cs typeface="IBM Plex Sans" charset="0"/>
            </a:endParaRPr>
          </a:p>
        </p:txBody>
      </p:sp>
      <p:pic>
        <p:nvPicPr>
          <p:cNvPr id="61" name="Graphic 60" descr="Key">
            <a:extLst>
              <a:ext uri="{FF2B5EF4-FFF2-40B4-BE49-F238E27FC236}">
                <a16:creationId xmlns:a16="http://schemas.microsoft.com/office/drawing/2014/main" id="{AEBEF930-4F84-4415-A792-0E095A7B05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09698" y="1879781"/>
            <a:ext cx="515159" cy="515159"/>
          </a:xfrm>
          <a:prstGeom prst="rect">
            <a:avLst/>
          </a:prstGeom>
        </p:spPr>
      </p:pic>
      <p:grpSp>
        <p:nvGrpSpPr>
          <p:cNvPr id="64" name="Group 63">
            <a:extLst>
              <a:ext uri="{FF2B5EF4-FFF2-40B4-BE49-F238E27FC236}">
                <a16:creationId xmlns:a16="http://schemas.microsoft.com/office/drawing/2014/main" id="{2CA79F07-B478-40C0-8137-B685346C7060}"/>
              </a:ext>
            </a:extLst>
          </p:cNvPr>
          <p:cNvGrpSpPr/>
          <p:nvPr/>
        </p:nvGrpSpPr>
        <p:grpSpPr>
          <a:xfrm>
            <a:off x="4334067" y="2692815"/>
            <a:ext cx="1039887" cy="818347"/>
            <a:chOff x="5253181" y="2408889"/>
            <a:chExt cx="1039887" cy="818347"/>
          </a:xfrm>
          <a:solidFill>
            <a:srgbClr val="92D050"/>
          </a:solidFill>
        </p:grpSpPr>
        <p:sp>
          <p:nvSpPr>
            <p:cNvPr id="65" name="Hexagon 64">
              <a:extLst>
                <a:ext uri="{FF2B5EF4-FFF2-40B4-BE49-F238E27FC236}">
                  <a16:creationId xmlns:a16="http://schemas.microsoft.com/office/drawing/2014/main" id="{0FF342C0-3E67-4721-97CB-71E5041C677D}"/>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8" name="Hexagon 67">
              <a:extLst>
                <a:ext uri="{FF2B5EF4-FFF2-40B4-BE49-F238E27FC236}">
                  <a16:creationId xmlns:a16="http://schemas.microsoft.com/office/drawing/2014/main" id="{7268EB3D-7A38-4211-9402-F452C0FF1B97}"/>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Key Management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spTree>
    <p:extLst>
      <p:ext uri="{BB962C8B-B14F-4D97-AF65-F5344CB8AC3E}">
        <p14:creationId xmlns:p14="http://schemas.microsoft.com/office/powerpoint/2010/main" val="116162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8696-2BF1-4DB7-AE2E-FAA6CACAAF72}"/>
              </a:ext>
            </a:extLst>
          </p:cNvPr>
          <p:cNvSpPr>
            <a:spLocks noGrp="1"/>
          </p:cNvSpPr>
          <p:nvPr>
            <p:ph type="title"/>
          </p:nvPr>
        </p:nvSpPr>
        <p:spPr/>
        <p:txBody>
          <a:bodyPr/>
          <a:lstStyle/>
          <a:p>
            <a:r>
              <a:rPr lang="en-US" dirty="0"/>
              <a:t>Services used for solution</a:t>
            </a:r>
            <a:endParaRPr lang="en-IN" dirty="0"/>
          </a:p>
        </p:txBody>
      </p:sp>
      <p:sp>
        <p:nvSpPr>
          <p:cNvPr id="3" name="Text Placeholder 2">
            <a:extLst>
              <a:ext uri="{FF2B5EF4-FFF2-40B4-BE49-F238E27FC236}">
                <a16:creationId xmlns:a16="http://schemas.microsoft.com/office/drawing/2014/main" id="{D2D78478-7D93-42A4-929E-BE4564E92937}"/>
              </a:ext>
            </a:extLst>
          </p:cNvPr>
          <p:cNvSpPr>
            <a:spLocks noGrp="1"/>
          </p:cNvSpPr>
          <p:nvPr>
            <p:ph type="body" sz="quarter" idx="12"/>
          </p:nvPr>
        </p:nvSpPr>
        <p:spPr>
          <a:xfrm>
            <a:off x="219455" y="1289051"/>
            <a:ext cx="2893539" cy="3206750"/>
          </a:xfrm>
        </p:spPr>
        <p:txBody>
          <a:bodyPr/>
          <a:lstStyle/>
          <a:p>
            <a:r>
              <a:rPr lang="en-US" dirty="0"/>
              <a:t>IBM Cloud Platform &amp; Infrastructure services</a:t>
            </a:r>
          </a:p>
          <a:p>
            <a:pPr marL="171450" indent="-171450">
              <a:buFont typeface="Arial" panose="020B0604020202020204" pitchFamily="34" charset="0"/>
              <a:buChar char="•"/>
            </a:pPr>
            <a:r>
              <a:rPr lang="en-IN" sz="1100" dirty="0"/>
              <a:t>IBM Cloud for hosting infrastructure</a:t>
            </a:r>
          </a:p>
          <a:p>
            <a:pPr marL="171450" indent="-171450">
              <a:buFont typeface="Arial" panose="020B0604020202020204" pitchFamily="34" charset="0"/>
              <a:buChar char="•"/>
            </a:pPr>
            <a:r>
              <a:rPr lang="en-IN" sz="1100" dirty="0"/>
              <a:t>Red hat OpenShift Container Platform (OCP)</a:t>
            </a:r>
          </a:p>
          <a:p>
            <a:pPr marL="171450" indent="-171450">
              <a:buFont typeface="Arial" panose="020B0604020202020204" pitchFamily="34" charset="0"/>
              <a:buChar char="•"/>
            </a:pPr>
            <a:r>
              <a:rPr lang="en-IN" sz="1100" dirty="0"/>
              <a:t>IBM cloud DB</a:t>
            </a:r>
          </a:p>
          <a:p>
            <a:pPr marL="171450" indent="-171450">
              <a:buFont typeface="Arial" panose="020B0604020202020204" pitchFamily="34" charset="0"/>
              <a:buChar char="•"/>
            </a:pPr>
            <a:r>
              <a:rPr lang="en-IN" sz="1100" dirty="0"/>
              <a:t>IBM Cloud </a:t>
            </a:r>
            <a:r>
              <a:rPr lang="en-IN" sz="1100" dirty="0" err="1"/>
              <a:t>Paks</a:t>
            </a:r>
            <a:endParaRPr lang="en-IN" sz="1100" dirty="0"/>
          </a:p>
          <a:p>
            <a:pPr marL="171450" indent="-171450">
              <a:buFont typeface="Arial" panose="020B0604020202020204" pitchFamily="34" charset="0"/>
              <a:buChar char="•"/>
            </a:pPr>
            <a:r>
              <a:rPr lang="en-IN" sz="1100" dirty="0"/>
              <a:t>IBM Key Managers (Key Protect, SKLM)</a:t>
            </a:r>
          </a:p>
        </p:txBody>
      </p:sp>
      <p:sp>
        <p:nvSpPr>
          <p:cNvPr id="5" name="Text Placeholder 4">
            <a:extLst>
              <a:ext uri="{FF2B5EF4-FFF2-40B4-BE49-F238E27FC236}">
                <a16:creationId xmlns:a16="http://schemas.microsoft.com/office/drawing/2014/main" id="{5F263EA5-6A35-4128-857D-269E89B09C17}"/>
              </a:ext>
            </a:extLst>
          </p:cNvPr>
          <p:cNvSpPr>
            <a:spLocks noGrp="1"/>
          </p:cNvSpPr>
          <p:nvPr>
            <p:ph type="body" sz="quarter" idx="14"/>
          </p:nvPr>
        </p:nvSpPr>
        <p:spPr>
          <a:xfrm>
            <a:off x="4821712" y="1289051"/>
            <a:ext cx="2803712" cy="3206750"/>
          </a:xfrm>
        </p:spPr>
        <p:txBody>
          <a:bodyPr/>
          <a:lstStyle/>
          <a:p>
            <a:r>
              <a:rPr lang="en-US" dirty="0"/>
              <a:t>Other Services</a:t>
            </a:r>
          </a:p>
          <a:p>
            <a:pPr marL="171450" indent="-171450">
              <a:buFont typeface="Arial" panose="020B0604020202020204" pitchFamily="34" charset="0"/>
              <a:buChar char="•"/>
            </a:pPr>
            <a:r>
              <a:rPr lang="en-IN" sz="1200" dirty="0"/>
              <a:t>IBM Watson health</a:t>
            </a:r>
          </a:p>
          <a:p>
            <a:pPr marL="171450" indent="-171450">
              <a:buFont typeface="Arial" panose="020B0604020202020204" pitchFamily="34" charset="0"/>
              <a:buChar char="•"/>
            </a:pPr>
            <a:r>
              <a:rPr lang="en-IN" sz="1200" dirty="0"/>
              <a:t>IBM Annotator Service for Clinical data </a:t>
            </a:r>
          </a:p>
          <a:p>
            <a:pPr marL="171450" indent="-171450">
              <a:buFont typeface="Arial" panose="020B0604020202020204" pitchFamily="34" charset="0"/>
              <a:buChar char="•"/>
            </a:pPr>
            <a:r>
              <a:rPr lang="en-IN" sz="1200" dirty="0"/>
              <a:t>Watson machine learning</a:t>
            </a:r>
          </a:p>
          <a:p>
            <a:pPr marL="171450" indent="-171450">
              <a:buFont typeface="Arial" panose="020B0604020202020204" pitchFamily="34" charset="0"/>
              <a:buChar char="•"/>
            </a:pPr>
            <a:r>
              <a:rPr lang="en-IN" sz="1200" dirty="0"/>
              <a:t>IBM NLP processor</a:t>
            </a:r>
          </a:p>
          <a:p>
            <a:pPr marL="171450" indent="-171450">
              <a:buFont typeface="Arial" panose="020B0604020202020204" pitchFamily="34" charset="0"/>
              <a:buChar char="•"/>
            </a:pPr>
            <a:r>
              <a:rPr lang="en-IN" sz="1200" dirty="0"/>
              <a:t>IBM Risk Management (DRM) Dashboard</a:t>
            </a:r>
          </a:p>
          <a:p>
            <a:pPr marL="171450" indent="-171450">
              <a:buFont typeface="Arial" panose="020B0604020202020204" pitchFamily="34" charset="0"/>
              <a:buChar char="•"/>
            </a:pPr>
            <a:endParaRPr lang="en-IN" sz="1200" dirty="0"/>
          </a:p>
          <a:p>
            <a:pPr marL="171450" indent="-171450">
              <a:buFont typeface="Arial" panose="020B0604020202020204" pitchFamily="34" charset="0"/>
              <a:buChar char="•"/>
            </a:pPr>
            <a:endParaRPr lang="en-IN" sz="1200" dirty="0"/>
          </a:p>
          <a:p>
            <a:endParaRPr lang="en-IN" dirty="0"/>
          </a:p>
        </p:txBody>
      </p:sp>
      <p:sp>
        <p:nvSpPr>
          <p:cNvPr id="7" name="Footer Placeholder 6">
            <a:extLst>
              <a:ext uri="{FF2B5EF4-FFF2-40B4-BE49-F238E27FC236}">
                <a16:creationId xmlns:a16="http://schemas.microsoft.com/office/drawing/2014/main" id="{26AE4292-859F-4077-8B0D-B6873E859790}"/>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4AB744ED-C74E-4ABE-A873-C9E11BA43449}"/>
              </a:ext>
            </a:extLst>
          </p:cNvPr>
          <p:cNvSpPr>
            <a:spLocks noGrp="1"/>
          </p:cNvSpPr>
          <p:nvPr>
            <p:ph type="sldNum" sz="quarter" idx="17"/>
          </p:nvPr>
        </p:nvSpPr>
        <p:spPr/>
        <p:txBody>
          <a:bodyPr/>
          <a:lstStyle/>
          <a:p>
            <a:fld id="{59395FB3-9C97-154F-86B2-7E381B951268}" type="slidenum">
              <a:rPr lang="en-US" smtClean="0"/>
              <a:pPr/>
              <a:t>9</a:t>
            </a:fld>
            <a:endParaRPr lang="en-US" dirty="0"/>
          </a:p>
        </p:txBody>
      </p:sp>
    </p:spTree>
    <p:extLst>
      <p:ext uri="{BB962C8B-B14F-4D97-AF65-F5344CB8AC3E}">
        <p14:creationId xmlns:p14="http://schemas.microsoft.com/office/powerpoint/2010/main" val="934809633"/>
      </p:ext>
    </p:extLst>
  </p:cSld>
  <p:clrMapOvr>
    <a:masterClrMapping/>
  </p:clrMapOvr>
</p:sld>
</file>

<file path=ppt/theme/theme1.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1_Plex.potx" id="{78C34133-F5FD-4C23-9768-C4AB873F9B84}" vid="{8E0E964C-513D-4EAC-82E8-1E26EEB7CB05}"/>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671</TotalTime>
  <Words>1292</Words>
  <Application>Microsoft Office PowerPoint</Application>
  <PresentationFormat>On-screen Show (16:9)</PresentationFormat>
  <Paragraphs>209</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.AppleSystemUIFont</vt:lpstr>
      <vt:lpstr>Arial</vt:lpstr>
      <vt:lpstr>HelvNeue Light for IBM</vt:lpstr>
      <vt:lpstr>IBM Plex Sans</vt:lpstr>
      <vt:lpstr>IBM Plex Sans ExtraLight</vt:lpstr>
      <vt:lpstr>IBM Plex Sans Light</vt:lpstr>
      <vt:lpstr>IBMPlexSans</vt:lpstr>
      <vt:lpstr>System Font Regular</vt:lpstr>
      <vt:lpstr>Wingdings</vt:lpstr>
      <vt:lpstr>IBM Security Master Template - Plex</vt:lpstr>
      <vt:lpstr>Call For Code 2020 Integrated Healthcare system (IHS) — Vinod Valecha, Developer, Cloud Pak System – Security &amp; Compliance Sanjay Panchal, Chief Programmar, SKLM Chintan Thaker, Dev Lead, SKLM Rinkesh Bansal, Dev &amp; Release Manager, SKLM &amp; GDE Pooja Rundwal, Test Manager, iDRM</vt:lpstr>
      <vt:lpstr>Access to proper Medical care is everyone’s birth right !!!</vt:lpstr>
      <vt:lpstr>Problem Statement</vt:lpstr>
      <vt:lpstr>Solution</vt:lpstr>
      <vt:lpstr>Usecases</vt:lpstr>
      <vt:lpstr>Innovation in Solution</vt:lpstr>
      <vt:lpstr>High level Architecture</vt:lpstr>
      <vt:lpstr>Component Architecture</vt:lpstr>
      <vt:lpstr>Services used for solution</vt:lpstr>
      <vt:lpstr>Benefits</vt:lpstr>
      <vt:lpstr>Roadmap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Call For Code 2020 Integrated Healthcare system (IHS) —  Pooja Rundwal, Test Manager &amp; Architect, DRM Vinod Valecha, Developer, Cloud Pak System – Security &amp; Compliance Sanjay Panchal, Chief Programmar, SKLM Chintan Thaker, Dev Lead, SKLM Rinkesh Bansal, Dev &amp; Release Manager, SKLM &amp; GDE</dc:title>
  <dc:creator>Rinkesh Bansal</dc:creator>
  <cp:lastModifiedBy>Rinkesh Bansal</cp:lastModifiedBy>
  <cp:revision>129</cp:revision>
  <dcterms:created xsi:type="dcterms:W3CDTF">2020-06-09T14:16:57Z</dcterms:created>
  <dcterms:modified xsi:type="dcterms:W3CDTF">2020-06-11T15:19:13Z</dcterms:modified>
</cp:coreProperties>
</file>